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84" r:id="rId2"/>
    <p:sldId id="289" r:id="rId3"/>
    <p:sldId id="287" r:id="rId4"/>
    <p:sldId id="288" r:id="rId5"/>
    <p:sldId id="280" r:id="rId6"/>
    <p:sldId id="281" r:id="rId7"/>
    <p:sldId id="268" r:id="rId8"/>
    <p:sldId id="269" r:id="rId9"/>
    <p:sldId id="257" r:id="rId10"/>
    <p:sldId id="266" r:id="rId11"/>
    <p:sldId id="267" r:id="rId12"/>
    <p:sldId id="291" r:id="rId13"/>
    <p:sldId id="258" r:id="rId14"/>
    <p:sldId id="259" r:id="rId15"/>
    <p:sldId id="262" r:id="rId16"/>
    <p:sldId id="263" r:id="rId17"/>
    <p:sldId id="273" r:id="rId18"/>
    <p:sldId id="274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6" autoAdjust="0"/>
    <p:restoredTop sz="94624" autoAdjust="0"/>
  </p:normalViewPr>
  <p:slideViewPr>
    <p:cSldViewPr snapToGrid="0">
      <p:cViewPr varScale="1">
        <p:scale>
          <a:sx n="86" d="100"/>
          <a:sy n="86" d="100"/>
        </p:scale>
        <p:origin x="-90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24DFEC-49E5-4B28-BF8F-672FE75A2634}" type="datetimeFigureOut">
              <a:rPr lang="el-GR"/>
              <a:pPr>
                <a:defRPr/>
              </a:pPr>
              <a:t>23/10/2015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F3F7336-7C9B-4383-8AA9-FEDC3E62839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276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8E6E77-86C8-44E7-9A3A-92619DFFF723}" type="slidenum">
              <a:rPr lang="el-GR" altLang="el-GR" smtClean="0"/>
              <a:pPr/>
              <a:t>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867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A0FC4C-1E72-4EC4-9358-AA94ACDD13ED}" type="slidenum">
              <a:rPr lang="el-GR" altLang="el-GR" smtClean="0"/>
              <a:pPr/>
              <a:t>19</a:t>
            </a:fld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33120-0717-4BDC-BA4B-5EA88C5BCFFD}" type="datetime1">
              <a:rPr lang="el-GR"/>
              <a:pPr>
                <a:defRPr/>
              </a:pPr>
              <a:t>23/10/2015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Παραστατίδης Κων/νος ΚΕΣΥΠ Βέροιας  Φωτίου Νικόλαος ΚΕΣΥΠ Πιερίας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9D53F-C46F-4514-BDE4-72794986FAB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13C75-1F7F-4A90-A671-2ABBD29B227A}" type="datetime1">
              <a:rPr lang="el-GR"/>
              <a:pPr>
                <a:defRPr/>
              </a:pPr>
              <a:t>23/10/2015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Παραστατίδης Κων/νος ΚΕΣΥΠ Βέροιας  Φωτίου Νικόλαος ΚΕΣΥΠ Πιερίας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405AD-E654-4205-8945-DDED0A34238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96EF3-399A-412D-9CF8-E57B53E9F36B}" type="datetime1">
              <a:rPr lang="el-GR"/>
              <a:pPr>
                <a:defRPr/>
              </a:pPr>
              <a:t>23/10/2015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Παραστατίδης Κων/νος ΚΕΣΥΠ Βέροιας  Φωτίου Νικόλαος ΚΕΣΥΠ Πιερίας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8C558-409F-489F-AEAC-105118107BD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0C21D-ED52-453F-8F21-01F1FDCD2DB1}" type="datetime1">
              <a:rPr lang="el-GR"/>
              <a:pPr>
                <a:defRPr/>
              </a:pPr>
              <a:t>23/10/2015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Παραστατίδης Κων/νος ΚΕΣΥΠ Βέροιας  Φωτίου Νικόλαος ΚΕΣΥΠ Πιερίας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7743-7CD3-4EAB-8D28-8147A746851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B690-DFE3-4BF1-9376-5B3DACCAD9A5}" type="datetime1">
              <a:rPr lang="el-GR"/>
              <a:pPr>
                <a:defRPr/>
              </a:pPr>
              <a:t>23/10/2015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Παραστατίδης Κων/νος ΚΕΣΥΠ Βέροιας  Φωτίου Νικόλαος ΚΕΣΥΠ Πιερίας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90AC4-2B58-43B6-8F19-12CD5505F07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88433-79F8-4D36-A3E2-7C25D4500350}" type="datetime1">
              <a:rPr lang="el-GR"/>
              <a:pPr>
                <a:defRPr/>
              </a:pPr>
              <a:t>23/10/2015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Παραστατίδης Κων/νος ΚΕΣΥΠ Βέροιας  Φωτίου Νικόλαος ΚΕΣΥΠ Πιερίας</a:t>
            </a: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C94F9-82A0-4B54-815A-2C9A8A5BC30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88D3-C4AA-4755-B1FC-34A8631F72DC}" type="datetime1">
              <a:rPr lang="el-GR"/>
              <a:pPr>
                <a:defRPr/>
              </a:pPr>
              <a:t>23/10/2015</a:t>
            </a:fld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Παραστατίδης Κων/νος ΚΕΣΥΠ Βέροιας  Φωτίου Νικόλαος ΚΕΣΥΠ Πιερίας</a:t>
            </a:r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04893-06D6-4A91-9BF7-A1DE3764E62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526C-049D-4881-9D49-02359BF502BA}" type="datetime1">
              <a:rPr lang="el-GR"/>
              <a:pPr>
                <a:defRPr/>
              </a:pPr>
              <a:t>23/10/2015</a:t>
            </a:fld>
            <a:endParaRPr 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Παραστατίδης Κων/νος ΚΕΣΥΠ Βέροιας  Φωτίου Νικόλαος ΚΕΣΥΠ Πιερίας</a:t>
            </a:r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9BF36-CEFA-4474-B7A4-2B01FBC6FEB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10F21-10C1-4D17-990B-4423A9595450}" type="datetime1">
              <a:rPr lang="el-GR"/>
              <a:pPr>
                <a:defRPr/>
              </a:pPr>
              <a:t>23/10/2015</a:t>
            </a:fld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Παραστατίδης Κων/νος ΚΕΣΥΠ Βέροιας  Φωτίου Νικόλαος ΚΕΣΥΠ Πιερίας</a:t>
            </a:r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A96F6-AD93-4319-8DCE-FADE9E6E14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9B6EC-714E-414D-960B-162B94551AE7}" type="datetime1">
              <a:rPr lang="el-GR"/>
              <a:pPr>
                <a:defRPr/>
              </a:pPr>
              <a:t>23/10/2015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Παραστατίδης Κων/νος ΚΕΣΥΠ Βέροιας  Φωτίου Νικόλαος ΚΕΣΥΠ Πιερίας</a:t>
            </a: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EC1AE-3F31-4AF4-97E7-09F0E2D619C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A6694-2FFB-47A0-83F4-5A879BAF8EF0}" type="datetime1">
              <a:rPr lang="el-GR"/>
              <a:pPr>
                <a:defRPr/>
              </a:pPr>
              <a:t>23/10/2015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Παραστατίδης Κων/νος ΚΕΣΥΠ Βέροιας  Φωτίου Νικόλαος ΚΕΣΥΠ Πιερίας</a:t>
            </a: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1CFE8-BCBB-490B-9F5A-564FEC66148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A897CC-1D83-4AC4-83B9-1F8942C237C5}" type="datetime1">
              <a:rPr lang="el-GR"/>
              <a:pPr>
                <a:defRPr/>
              </a:pPr>
              <a:t>23/10/2015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l-GR"/>
              <a:t>Παραστατίδης Κων/νος ΚΕΣΥΠ Βέροιας  Φωτίου Νικόλαος ΚΕΣΥΠ Πιερίας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AE86D60-3631-45B2-9346-A3EF87CE049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3376"/>
            <a:ext cx="10863263" cy="1512887"/>
          </a:xfrm>
        </p:spPr>
        <p:txBody>
          <a:bodyPr/>
          <a:lstStyle/>
          <a:p>
            <a:pPr algn="ctr" eaLnBrk="1" hangingPunct="1"/>
            <a:r>
              <a:rPr lang="el-GR" altLang="el-GR" sz="4000" b="1" i="1" dirty="0" smtClean="0"/>
              <a:t/>
            </a:r>
            <a:br>
              <a:rPr lang="el-GR" altLang="el-GR" sz="4000" b="1" i="1" dirty="0" smtClean="0"/>
            </a:br>
            <a:r>
              <a:rPr lang="el-GR" altLang="el-GR" sz="4000" b="1" i="1" dirty="0" smtClean="0">
                <a:latin typeface="Arial" charset="0"/>
                <a:cs typeface="Arial" charset="0"/>
              </a:rPr>
              <a:t>Δομή του Νέου Γενικού Λυκείου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746" y="2082657"/>
            <a:ext cx="10972800" cy="275258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l-GR" altLang="el-GR" dirty="0" smtClean="0"/>
          </a:p>
          <a:p>
            <a:pPr algn="ctr" eaLnBrk="1" hangingPunct="1">
              <a:buFontTx/>
              <a:buNone/>
            </a:pPr>
            <a:r>
              <a:rPr lang="el-GR" altLang="el-GR" dirty="0" smtClean="0">
                <a:latin typeface="Arial" charset="0"/>
                <a:cs typeface="Arial" charset="0"/>
              </a:rPr>
              <a:t>Η παρουσίαση εδράζεται στα </a:t>
            </a:r>
            <a:r>
              <a:rPr lang="el-GR" altLang="el-GR" i="1" dirty="0" smtClean="0">
                <a:latin typeface="Arial" charset="0"/>
                <a:cs typeface="Arial" charset="0"/>
              </a:rPr>
              <a:t>Ν.Δ.</a:t>
            </a:r>
            <a:r>
              <a:rPr lang="el-GR" altLang="el-GR" dirty="0" smtClean="0">
                <a:latin typeface="Arial" charset="0"/>
                <a:cs typeface="Arial" charset="0"/>
              </a:rPr>
              <a:t>:</a:t>
            </a:r>
            <a:endParaRPr lang="en-US" altLang="el-GR" dirty="0" smtClean="0"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el-GR" altLang="el-GR" i="1" dirty="0" smtClean="0">
                <a:latin typeface="Arial" charset="0"/>
                <a:cs typeface="Arial" charset="0"/>
              </a:rPr>
              <a:t>4327 (ΦΕΚ 50/14.05.2015) </a:t>
            </a:r>
          </a:p>
          <a:p>
            <a:pPr algn="ctr" eaLnBrk="1" hangingPunct="1">
              <a:buFontTx/>
              <a:buNone/>
            </a:pPr>
            <a:r>
              <a:rPr lang="el-GR" altLang="el-GR" i="1" dirty="0" smtClean="0">
                <a:latin typeface="Arial" charset="0"/>
                <a:cs typeface="Arial" charset="0"/>
              </a:rPr>
              <a:t>4186 (ΦΕΚ 193/17.09.2013) </a:t>
            </a:r>
          </a:p>
          <a:p>
            <a:pPr algn="ctr" eaLnBrk="1" hangingPunct="1">
              <a:buFontTx/>
              <a:buNone/>
            </a:pPr>
            <a:r>
              <a:rPr lang="el-GR" altLang="el-GR" i="1" dirty="0" smtClean="0">
                <a:latin typeface="Arial" charset="0"/>
                <a:cs typeface="Arial" charset="0"/>
              </a:rPr>
              <a:t>4310 (ΦΕΚ 258/08.12.2014)</a:t>
            </a:r>
            <a:r>
              <a:rPr lang="el-GR" altLang="el-GR" dirty="0" smtClean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slow" advTm="689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8125" y="1825625"/>
            <a:ext cx="11663363" cy="3525838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4800" b="1" dirty="0" smtClean="0">
                <a:latin typeface="Arial" pitchFamily="34" charset="0"/>
                <a:cs typeface="Arial" pitchFamily="34" charset="0"/>
              </a:rPr>
              <a:t>ΘΕΤΙΚΩΝ </a:t>
            </a:r>
            <a:r>
              <a:rPr lang="el-GR" sz="4800" b="1" dirty="0">
                <a:latin typeface="Arial" pitchFamily="34" charset="0"/>
                <a:cs typeface="Arial" pitchFamily="34" charset="0"/>
              </a:rPr>
              <a:t>ΣΠΟΥΔΩΝ</a:t>
            </a:r>
            <a:endParaRPr lang="el-GR" sz="48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Νεοελληνική Γλώσσα</a:t>
            </a:r>
            <a:endParaRPr lang="el-GR" sz="38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ΦΥΣΙΚΗ				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l-GR" sz="3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			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ΧΗΜΕΙΑ				</a:t>
            </a:r>
            <a:r>
              <a:rPr lang="el-GR" sz="38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800" dirty="0" smtClean="0">
                <a:latin typeface="Arial" pitchFamily="34" charset="0"/>
                <a:cs typeface="Arial" pitchFamily="34" charset="0"/>
              </a:rPr>
              <a:t>ΑΕΠΠ (Αν. Εφ. </a:t>
            </a:r>
            <a:r>
              <a:rPr lang="el-GR" sz="3800" dirty="0" err="1" smtClean="0">
                <a:latin typeface="Arial" pitchFamily="34" charset="0"/>
                <a:cs typeface="Arial" pitchFamily="34" charset="0"/>
              </a:rPr>
              <a:t>Πρ</a:t>
            </a:r>
            <a:r>
              <a:rPr lang="el-GR" sz="3800" dirty="0" smtClean="0">
                <a:latin typeface="Arial" pitchFamily="34" charset="0"/>
                <a:cs typeface="Arial" pitchFamily="34" charset="0"/>
              </a:rPr>
              <a:t>. Περ.)	2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800" dirty="0" smtClean="0">
                <a:latin typeface="Arial" pitchFamily="34" charset="0"/>
                <a:cs typeface="Arial" pitchFamily="34" charset="0"/>
              </a:rPr>
              <a:t>με ΜΑΘΗΜΑΤΙΚΑ		5		(σε σχολές του 2</a:t>
            </a:r>
            <a:r>
              <a:rPr lang="el-GR" sz="3800" baseline="30000" dirty="0" smtClean="0">
                <a:latin typeface="Arial" pitchFamily="34" charset="0"/>
                <a:cs typeface="Arial" pitchFamily="34" charset="0"/>
              </a:rPr>
              <a:t>ου</a:t>
            </a:r>
            <a:r>
              <a:rPr lang="el-GR" sz="3800" dirty="0" smtClean="0">
                <a:latin typeface="Arial" pitchFamily="34" charset="0"/>
                <a:cs typeface="Arial" pitchFamily="34" charset="0"/>
              </a:rPr>
              <a:t> Ε. Π.)</a:t>
            </a:r>
            <a:endParaRPr lang="el-GR" sz="38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800" dirty="0" smtClean="0">
                <a:latin typeface="Arial" pitchFamily="34" charset="0"/>
                <a:cs typeface="Arial" pitchFamily="34" charset="0"/>
              </a:rPr>
              <a:t>με ΒΙΟΛΟΓΙΑ			2		(</a:t>
            </a:r>
            <a:r>
              <a:rPr lang="el-GR" sz="3800" dirty="0">
                <a:latin typeface="Arial" pitchFamily="34" charset="0"/>
                <a:cs typeface="Arial" pitchFamily="34" charset="0"/>
              </a:rPr>
              <a:t>σε σχολές του </a:t>
            </a:r>
            <a:r>
              <a:rPr lang="el-GR" sz="38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l-GR" sz="3800" baseline="30000" dirty="0" smtClean="0">
                <a:latin typeface="Arial" pitchFamily="34" charset="0"/>
                <a:cs typeface="Arial" pitchFamily="34" charset="0"/>
              </a:rPr>
              <a:t>ου</a:t>
            </a:r>
            <a:r>
              <a:rPr lang="el-GR" sz="3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3800" dirty="0">
                <a:latin typeface="Arial" pitchFamily="34" charset="0"/>
                <a:cs typeface="Arial" pitchFamily="34" charset="0"/>
              </a:rPr>
              <a:t>Ε. Π</a:t>
            </a:r>
            <a:r>
              <a:rPr lang="el-GR" sz="3800" dirty="0" smtClean="0">
                <a:latin typeface="Arial" pitchFamily="34" charset="0"/>
                <a:cs typeface="Arial" pitchFamily="34" charset="0"/>
              </a:rPr>
              <a:t>.)</a:t>
            </a:r>
            <a:endParaRPr lang="el-GR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25" y="5405438"/>
            <a:ext cx="11715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με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Ιστορία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	Γεν. Παιδ.			(σε σχολές του 4</a:t>
            </a:r>
            <a:r>
              <a:rPr lang="el-GR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ου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 Ε. Π.)</a:t>
            </a:r>
          </a:p>
        </p:txBody>
      </p:sp>
      <p:sp>
        <p:nvSpPr>
          <p:cNvPr id="10" name="Δεξιό βέλος 9"/>
          <p:cNvSpPr/>
          <p:nvPr/>
        </p:nvSpPr>
        <p:spPr>
          <a:xfrm>
            <a:off x="5319713" y="4262438"/>
            <a:ext cx="749300" cy="350837"/>
          </a:xfrm>
          <a:prstGeom prst="rightArrow">
            <a:avLst/>
          </a:prstGeom>
          <a:solidFill>
            <a:srgbClr val="7030A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1" name="Δεξιό βέλος 10"/>
          <p:cNvSpPr/>
          <p:nvPr/>
        </p:nvSpPr>
        <p:spPr>
          <a:xfrm>
            <a:off x="5326063" y="5522913"/>
            <a:ext cx="749300" cy="350837"/>
          </a:xfrm>
          <a:prstGeom prst="rightArrow">
            <a:avLst/>
          </a:prstGeom>
          <a:solidFill>
            <a:srgbClr val="7030A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2" name="Δεξιό βέλος 8"/>
          <p:cNvSpPr/>
          <p:nvPr/>
        </p:nvSpPr>
        <p:spPr>
          <a:xfrm>
            <a:off x="5319713" y="4732338"/>
            <a:ext cx="749300" cy="350837"/>
          </a:xfrm>
          <a:prstGeom prst="rightArrow">
            <a:avLst/>
          </a:prstGeom>
          <a:solidFill>
            <a:srgbClr val="7030A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3" name="Τίτλος 1"/>
          <p:cNvSpPr>
            <a:spLocks noGrp="1"/>
          </p:cNvSpPr>
          <p:nvPr>
            <p:ph type="title"/>
          </p:nvPr>
        </p:nvSpPr>
        <p:spPr>
          <a:xfrm>
            <a:off x="238125" y="230188"/>
            <a:ext cx="11715750" cy="13573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000" dirty="0">
                <a:latin typeface="Arial" pitchFamily="34" charset="0"/>
                <a:cs typeface="Arial" pitchFamily="34" charset="0"/>
              </a:rPr>
              <a:t>Διδασκόμενα </a:t>
            </a:r>
            <a:r>
              <a:rPr lang="el-GR" sz="4000" dirty="0" smtClean="0">
                <a:latin typeface="Arial" pitchFamily="34" charset="0"/>
                <a:cs typeface="Arial" pitchFamily="34" charset="0"/>
              </a:rPr>
              <a:t>και εξεταζόμενα Μαθήματα ανά </a:t>
            </a:r>
            <a:r>
              <a:rPr lang="el-GR" sz="4000" b="1" dirty="0" smtClean="0">
                <a:latin typeface="Arial" pitchFamily="34" charset="0"/>
                <a:cs typeface="Arial" pitchFamily="34" charset="0"/>
              </a:rPr>
              <a:t>Ο.Π.</a:t>
            </a:r>
            <a:r>
              <a:rPr lang="el-GR" sz="40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l-GR" sz="4000" dirty="0" smtClean="0">
                <a:latin typeface="Arial" pitchFamily="34" charset="0"/>
                <a:cs typeface="Arial" pitchFamily="34" charset="0"/>
              </a:rPr>
            </a:br>
            <a:r>
              <a:rPr lang="el-GR" sz="2700" dirty="0" smtClean="0">
                <a:latin typeface="Arial" pitchFamily="34" charset="0"/>
                <a:cs typeface="Arial" pitchFamily="34" charset="0"/>
              </a:rPr>
              <a:t> Μαθήματα Κατεύθυνσης με κεφαλαία γράμματα (15 ώρες) </a:t>
            </a:r>
            <a:br>
              <a:rPr lang="el-GR" sz="2700" dirty="0" smtClean="0">
                <a:latin typeface="Arial" pitchFamily="34" charset="0"/>
                <a:cs typeface="Arial" pitchFamily="34" charset="0"/>
              </a:rPr>
            </a:br>
            <a:r>
              <a:rPr lang="el-GR" sz="2700" dirty="0">
                <a:latin typeface="Arial" pitchFamily="34" charset="0"/>
                <a:cs typeface="Arial" pitchFamily="34" charset="0"/>
              </a:rPr>
              <a:t>Μαθήματα </a:t>
            </a:r>
            <a:r>
              <a:rPr lang="el-GR" sz="2700" dirty="0" smtClean="0">
                <a:latin typeface="Arial" pitchFamily="34" charset="0"/>
                <a:cs typeface="Arial" pitchFamily="34" charset="0"/>
              </a:rPr>
              <a:t>Γενικής Παιδείας με πεζά γράμματα </a:t>
            </a:r>
            <a:endParaRPr lang="el-GR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258888" y="6356350"/>
            <a:ext cx="9756775" cy="365125"/>
          </a:xfrm>
        </p:spPr>
        <p:txBody>
          <a:bodyPr/>
          <a:lstStyle/>
          <a:p>
            <a:pPr>
              <a:defRPr/>
            </a:pPr>
            <a:endParaRPr lang="el-GR" dirty="0"/>
          </a:p>
        </p:txBody>
      </p:sp>
    </p:spTree>
    <p:custDataLst>
      <p:tags r:id="rId1"/>
    </p:custDataLst>
  </p:cSld>
  <p:clrMapOvr>
    <a:masterClrMapping/>
  </p:clrMapOvr>
  <p:transition advTm="25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8125" y="1868488"/>
            <a:ext cx="11707813" cy="3765550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4300" b="1" dirty="0" smtClean="0">
                <a:latin typeface="Arial" pitchFamily="34" charset="0"/>
                <a:cs typeface="Arial" pitchFamily="34" charset="0"/>
              </a:rPr>
              <a:t>ΣΠΟΥΔΩΝ </a:t>
            </a:r>
            <a:r>
              <a:rPr lang="el-GR" sz="4300" b="1" dirty="0">
                <a:latin typeface="Arial" pitchFamily="34" charset="0"/>
                <a:cs typeface="Arial" pitchFamily="34" charset="0"/>
              </a:rPr>
              <a:t>ΟΙΚΟΝΟΜΙΑΣ ΚΑΙ </a:t>
            </a:r>
            <a:r>
              <a:rPr lang="el-GR" sz="4300" b="1" dirty="0" smtClean="0">
                <a:latin typeface="Arial" pitchFamily="34" charset="0"/>
                <a:cs typeface="Arial" pitchFamily="34" charset="0"/>
              </a:rPr>
              <a:t>ΠΛΗΡΟΦΟΡΙΚΗΣ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Νεοελληνική </a:t>
            </a:r>
            <a:r>
              <a:rPr lang="el-G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Γλώσσα</a:t>
            </a:r>
            <a:endParaRPr lang="el-GR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ΜΑΘΗΜΑΤΙΚΑ	</a:t>
            </a:r>
            <a:r>
              <a:rPr lang="en-US" sz="3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l-GR" sz="35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l-GR" sz="3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			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ΑΕΠΠ </a:t>
            </a:r>
            <a:r>
              <a:rPr lang="el-GR" sz="19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sz="19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Αν. </a:t>
            </a:r>
            <a:r>
              <a:rPr lang="el-GR" sz="19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Εφ</a:t>
            </a:r>
            <a:r>
              <a:rPr lang="el-GR" sz="19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l-GR" sz="19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Πρ</a:t>
            </a:r>
            <a:r>
              <a:rPr lang="el-GR" sz="19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Περ.)</a:t>
            </a:r>
            <a:r>
              <a:rPr lang="el-GR" sz="3500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l-GR" sz="3500" dirty="0" smtClean="0">
                <a:latin typeface="Arial" pitchFamily="34" charset="0"/>
                <a:cs typeface="Arial" pitchFamily="34" charset="0"/>
              </a:rPr>
              <a:t>	2</a:t>
            </a:r>
            <a:endParaRPr lang="en-US" sz="35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500" dirty="0" smtClean="0">
                <a:latin typeface="Arial" pitchFamily="34" charset="0"/>
                <a:cs typeface="Arial" pitchFamily="34" charset="0"/>
              </a:rPr>
              <a:t>ΙΣΤΟΡΙΑ				3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500" dirty="0" smtClean="0">
                <a:latin typeface="Arial" pitchFamily="34" charset="0"/>
                <a:cs typeface="Arial" pitchFamily="34" charset="0"/>
              </a:rPr>
              <a:t>ΚΟΙΝΩΝΙΟΛΟΓΙΑ		2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500" dirty="0" smtClean="0">
                <a:latin typeface="Arial" pitchFamily="34" charset="0"/>
                <a:cs typeface="Arial" pitchFamily="34" charset="0"/>
              </a:rPr>
              <a:t>με ΑΟΘ 				3		(</a:t>
            </a:r>
            <a:r>
              <a:rPr lang="el-GR" sz="3500" dirty="0">
                <a:latin typeface="Arial" pitchFamily="34" charset="0"/>
                <a:cs typeface="Arial" pitchFamily="34" charset="0"/>
              </a:rPr>
              <a:t>σε σχολές του </a:t>
            </a:r>
            <a:r>
              <a:rPr lang="el-GR" sz="35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l-GR" sz="3500" baseline="30000" dirty="0" smtClean="0">
                <a:latin typeface="Arial" pitchFamily="34" charset="0"/>
                <a:cs typeface="Arial" pitchFamily="34" charset="0"/>
              </a:rPr>
              <a:t>ου</a:t>
            </a:r>
            <a:r>
              <a:rPr lang="el-GR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3500" dirty="0">
                <a:latin typeface="Arial" pitchFamily="34" charset="0"/>
                <a:cs typeface="Arial" pitchFamily="34" charset="0"/>
              </a:rPr>
              <a:t>Ε. Π</a:t>
            </a:r>
            <a:r>
              <a:rPr lang="el-GR" sz="3500" dirty="0" smtClean="0">
                <a:latin typeface="Arial" pitchFamily="34" charset="0"/>
                <a:cs typeface="Arial" pitchFamily="34" charset="0"/>
              </a:rPr>
              <a:t>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8125" y="5405438"/>
            <a:ext cx="1195387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dirty="0">
                <a:latin typeface="+mn-lt"/>
                <a:cs typeface="+mn-cs"/>
              </a:rPr>
              <a:t>με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Βιολογία</a:t>
            </a:r>
            <a:r>
              <a:rPr lang="el-GR" sz="3200" dirty="0">
                <a:latin typeface="+mn-lt"/>
                <a:cs typeface="+mn-cs"/>
              </a:rPr>
              <a:t> Γεν. Παιδ.			(σε σχολές του 3</a:t>
            </a:r>
            <a:r>
              <a:rPr lang="el-GR" sz="3200" baseline="30000" dirty="0">
                <a:latin typeface="+mn-lt"/>
                <a:cs typeface="+mn-cs"/>
              </a:rPr>
              <a:t>ου</a:t>
            </a:r>
            <a:r>
              <a:rPr lang="el-GR" sz="3200" dirty="0">
                <a:latin typeface="+mn-lt"/>
                <a:cs typeface="+mn-cs"/>
              </a:rPr>
              <a:t> Ε. Π.) </a:t>
            </a:r>
            <a:r>
              <a:rPr lang="el-GR" sz="3200" dirty="0" smtClean="0">
                <a:solidFill>
                  <a:srgbClr val="C00000"/>
                </a:solidFill>
                <a:latin typeface="+mn-lt"/>
                <a:cs typeface="+mn-cs"/>
              </a:rPr>
              <a:t>Απ</a:t>
            </a:r>
            <a:r>
              <a:rPr lang="el-GR" sz="3200" dirty="0">
                <a:solidFill>
                  <a:srgbClr val="C00000"/>
                </a:solidFill>
                <a:latin typeface="+mn-lt"/>
                <a:cs typeface="+mn-cs"/>
              </a:rPr>
              <a:t>. Μ</a:t>
            </a:r>
            <a:r>
              <a:rPr lang="el-GR" sz="3200" dirty="0" smtClean="0">
                <a:solidFill>
                  <a:srgbClr val="C00000"/>
                </a:solidFill>
                <a:latin typeface="+mn-lt"/>
                <a:cs typeface="+mn-cs"/>
              </a:rPr>
              <a:t>.</a:t>
            </a:r>
            <a:r>
              <a:rPr lang="el-GR" sz="3200" dirty="0" smtClean="0">
                <a:solidFill>
                  <a:srgbClr val="C00000"/>
                </a:solidFill>
              </a:rPr>
              <a:t>*</a:t>
            </a:r>
            <a:endParaRPr lang="el-GR" sz="3200" dirty="0">
              <a:solidFill>
                <a:srgbClr val="C00000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dirty="0">
                <a:latin typeface="+mn-lt"/>
                <a:cs typeface="+mn-cs"/>
              </a:rPr>
              <a:t>με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Ιστορία	</a:t>
            </a:r>
            <a:r>
              <a:rPr lang="el-GR" sz="3200" dirty="0">
                <a:latin typeface="+mn-lt"/>
                <a:cs typeface="+mn-cs"/>
              </a:rPr>
              <a:t>Γεν. Παιδ.				(σε σχολές του 4</a:t>
            </a:r>
            <a:r>
              <a:rPr lang="el-GR" sz="3200" baseline="30000" dirty="0">
                <a:latin typeface="+mn-lt"/>
                <a:cs typeface="+mn-cs"/>
              </a:rPr>
              <a:t>ου</a:t>
            </a:r>
            <a:r>
              <a:rPr lang="el-GR" sz="3200" dirty="0">
                <a:latin typeface="+mn-lt"/>
                <a:cs typeface="+mn-cs"/>
              </a:rPr>
              <a:t> Ε. Π.)</a:t>
            </a:r>
          </a:p>
        </p:txBody>
      </p:sp>
      <p:sp>
        <p:nvSpPr>
          <p:cNvPr id="7" name="Δεξιό βέλος 6"/>
          <p:cNvSpPr/>
          <p:nvPr/>
        </p:nvSpPr>
        <p:spPr>
          <a:xfrm>
            <a:off x="5461000" y="5089525"/>
            <a:ext cx="749300" cy="350838"/>
          </a:xfrm>
          <a:prstGeom prst="rightArrow">
            <a:avLst/>
          </a:prstGeom>
          <a:solidFill>
            <a:srgbClr val="7030A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8" name="Δεξιό βέλος 7"/>
          <p:cNvSpPr/>
          <p:nvPr/>
        </p:nvSpPr>
        <p:spPr>
          <a:xfrm>
            <a:off x="5461000" y="5532438"/>
            <a:ext cx="749300" cy="350837"/>
          </a:xfrm>
          <a:prstGeom prst="rightArrow">
            <a:avLst/>
          </a:prstGeom>
          <a:solidFill>
            <a:srgbClr val="7030A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9" name="Δεξιό βέλος 8"/>
          <p:cNvSpPr/>
          <p:nvPr/>
        </p:nvSpPr>
        <p:spPr>
          <a:xfrm>
            <a:off x="5465763" y="6007100"/>
            <a:ext cx="749300" cy="350838"/>
          </a:xfrm>
          <a:prstGeom prst="rightArrow">
            <a:avLst/>
          </a:prstGeom>
          <a:solidFill>
            <a:srgbClr val="7030A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4" name="Δεξιό βέλος 7"/>
          <p:cNvSpPr/>
          <p:nvPr/>
        </p:nvSpPr>
        <p:spPr>
          <a:xfrm rot="5400000">
            <a:off x="11060113" y="4487863"/>
            <a:ext cx="749300" cy="889000"/>
          </a:xfrm>
          <a:prstGeom prst="rightArrow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" name="Τίτλος 1"/>
          <p:cNvSpPr>
            <a:spLocks noGrp="1"/>
          </p:cNvSpPr>
          <p:nvPr>
            <p:ph type="title"/>
          </p:nvPr>
        </p:nvSpPr>
        <p:spPr>
          <a:xfrm>
            <a:off x="238125" y="230188"/>
            <a:ext cx="11715750" cy="13573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000" dirty="0">
                <a:latin typeface="Arial" pitchFamily="34" charset="0"/>
                <a:cs typeface="Arial" pitchFamily="34" charset="0"/>
              </a:rPr>
              <a:t>Διδασκόμενα </a:t>
            </a:r>
            <a:r>
              <a:rPr lang="el-GR" sz="4000" dirty="0" smtClean="0">
                <a:latin typeface="Arial" pitchFamily="34" charset="0"/>
                <a:cs typeface="Arial" pitchFamily="34" charset="0"/>
              </a:rPr>
              <a:t>και εξεταζόμενα Μαθήματα ανά </a:t>
            </a:r>
            <a:r>
              <a:rPr lang="el-GR" sz="4000" b="1" dirty="0" smtClean="0">
                <a:latin typeface="Arial" pitchFamily="34" charset="0"/>
                <a:cs typeface="Arial" pitchFamily="34" charset="0"/>
              </a:rPr>
              <a:t>Ο.Π.</a:t>
            </a:r>
            <a:r>
              <a:rPr lang="el-GR" sz="40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l-GR" sz="4000" dirty="0" smtClean="0">
                <a:latin typeface="Arial" pitchFamily="34" charset="0"/>
                <a:cs typeface="Arial" pitchFamily="34" charset="0"/>
              </a:rPr>
            </a:br>
            <a:r>
              <a:rPr lang="el-GR" sz="2700" dirty="0" smtClean="0">
                <a:latin typeface="Arial" pitchFamily="34" charset="0"/>
                <a:cs typeface="Arial" pitchFamily="34" charset="0"/>
              </a:rPr>
              <a:t> Μαθήματα Κατεύθυνσης με κεφαλαία γράμματα (15 ώρες) </a:t>
            </a:r>
            <a:br>
              <a:rPr lang="el-GR" sz="2700" dirty="0" smtClean="0">
                <a:latin typeface="Arial" pitchFamily="34" charset="0"/>
                <a:cs typeface="Arial" pitchFamily="34" charset="0"/>
              </a:rPr>
            </a:br>
            <a:r>
              <a:rPr lang="el-GR" sz="2700" dirty="0">
                <a:latin typeface="Arial" pitchFamily="34" charset="0"/>
                <a:cs typeface="Arial" pitchFamily="34" charset="0"/>
              </a:rPr>
              <a:t>Μαθήματα </a:t>
            </a:r>
            <a:r>
              <a:rPr lang="el-GR" sz="2700" dirty="0" smtClean="0">
                <a:latin typeface="Arial" pitchFamily="34" charset="0"/>
                <a:cs typeface="Arial" pitchFamily="34" charset="0"/>
              </a:rPr>
              <a:t>Γενικής Παιδείας με πεζά γράμματα </a:t>
            </a:r>
            <a:endParaRPr lang="el-GR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245033" y="6567055"/>
            <a:ext cx="9756775" cy="237550"/>
          </a:xfrm>
        </p:spPr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rgbClr val="C00000"/>
                </a:solidFill>
              </a:rPr>
              <a:t>*. </a:t>
            </a:r>
            <a:r>
              <a:rPr lang="el-GR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απώλεια μορίων!</a:t>
            </a:r>
            <a:r>
              <a:rPr lang="el-GR" sz="1400" dirty="0" smtClean="0">
                <a:solidFill>
                  <a:srgbClr val="C00000"/>
                </a:solidFill>
              </a:rPr>
              <a:t>   </a:t>
            </a:r>
            <a:endParaRPr lang="el-GR" sz="1400" dirty="0"/>
          </a:p>
        </p:txBody>
      </p:sp>
    </p:spTree>
    <p:custDataLst>
      <p:tags r:id="rId1"/>
    </p:custDataLst>
  </p:cSld>
  <p:clrMapOvr>
    <a:masterClrMapping/>
  </p:clrMapOvr>
  <p:transition advTm="246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1038225" y="165100"/>
            <a:ext cx="10510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l-GR" altLang="el-GR"/>
              <a:t>Πανελλαδικά εξεταζόμενα μαθήματα και Συντελεστές Βαρύτητάς τους</a:t>
            </a:r>
          </a:p>
          <a:p>
            <a:pPr algn="ctr" eaLnBrk="1" hangingPunct="1"/>
            <a:r>
              <a:rPr lang="el-GR" altLang="el-GR"/>
              <a:t>(Με ΚΕΦΑΛΑΙΑ τα μαθήματα Ο. Π.  Με πεζά τα μαθήματα Γενικής Παιδείας)</a:t>
            </a:r>
          </a:p>
        </p:txBody>
      </p:sp>
      <p:graphicFrame>
        <p:nvGraphicFramePr>
          <p:cNvPr id="8" name="Πίνακας 7"/>
          <p:cNvGraphicFramePr>
            <a:graphicFrameLocks noGrp="1"/>
          </p:cNvGraphicFramePr>
          <p:nvPr/>
        </p:nvGraphicFramePr>
        <p:xfrm>
          <a:off x="344488" y="889000"/>
          <a:ext cx="11517312" cy="5643563"/>
        </p:xfrm>
        <a:graphic>
          <a:graphicData uri="http://schemas.openxmlformats.org/drawingml/2006/table">
            <a:tbl>
              <a:tblPr/>
              <a:tblGrid>
                <a:gridCol w="2538412"/>
                <a:gridCol w="2992438"/>
                <a:gridCol w="2992437"/>
                <a:gridCol w="2994025"/>
              </a:tblGrid>
              <a:tr h="490745">
                <a:tc>
                  <a:txBody>
                    <a:bodyPr/>
                    <a:lstStyle>
                      <a:lvl1pPr indent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932" marR="499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Ο. Π. </a:t>
                      </a:r>
                    </a:p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Ανθρωπιστικών Σπουδών</a:t>
                      </a:r>
                    </a:p>
                  </a:txBody>
                  <a:tcPr marL="49932" marR="499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346200" algn="r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346200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34620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34620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34620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34620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34620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34620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34620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620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Ο. Π. </a:t>
                      </a:r>
                    </a:p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620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Θετικών Σπουδών</a:t>
                      </a:r>
                    </a:p>
                  </a:txBody>
                  <a:tcPr marL="49932" marR="499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Ο. Π. </a:t>
                      </a:r>
                    </a:p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Οικονομίας και Πληροφορικής</a:t>
                      </a:r>
                    </a:p>
                  </a:txBody>
                  <a:tcPr marL="49932" marR="499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1489">
                <a:tc>
                  <a:txBody>
                    <a:bodyPr/>
                    <a:lstStyle>
                      <a:lvl1pPr indent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l-GR" altLang="el-G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</a:t>
                      </a: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ΕΠ</a:t>
                      </a:r>
                    </a:p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Ανθρωπιστικές Νομικές και Κοινωνικές επιστήμες</a:t>
                      </a:r>
                    </a:p>
                  </a:txBody>
                  <a:tcPr marL="49932" marR="499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Νεοελλ. Γλώσσα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ΑΡΧΑΙΑ 		</a:t>
                      </a:r>
                      <a:r>
                        <a:rPr kumimoji="0" lang="el-GR" alt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ΙΣΤΟΡΙΑ 		</a:t>
                      </a:r>
                      <a:r>
                        <a:rPr kumimoji="0" lang="el-GR" alt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ΛΑΤΙΝΙΚΑ</a:t>
                      </a:r>
                    </a:p>
                  </a:txBody>
                  <a:tcPr marL="49932" marR="499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346200" algn="r"/>
                          <a:tab pos="1416050" algn="r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346200" algn="r"/>
                          <a:tab pos="1416050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346200" algn="r"/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346200" algn="r"/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346200" algn="r"/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346200" algn="r"/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346200" algn="r"/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346200" algn="r"/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346200" algn="r"/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6200" algn="r"/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932" marR="499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indent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932" marR="499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981489">
                <a:tc>
                  <a:txBody>
                    <a:bodyPr/>
                    <a:lstStyle>
                      <a:lvl1pPr indent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l-GR" altLang="el-G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</a:t>
                      </a: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ΕΠ</a:t>
                      </a:r>
                    </a:p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Θετικές και Τεχνολογικές Επιστήμες</a:t>
                      </a:r>
                    </a:p>
                  </a:txBody>
                  <a:tcPr marL="49932" marR="499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932" marR="499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indent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225550" algn="r"/>
                          <a:tab pos="1346200" algn="r"/>
                          <a:tab pos="1416050" algn="r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225550" algn="r"/>
                          <a:tab pos="1346200" algn="r"/>
                          <a:tab pos="1416050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225550" algn="r"/>
                          <a:tab pos="1346200" algn="r"/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225550" algn="r"/>
                          <a:tab pos="1346200" algn="r"/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225550" algn="r"/>
                          <a:tab pos="1346200" algn="r"/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225550" algn="r"/>
                          <a:tab pos="1346200" algn="r"/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225550" algn="r"/>
                          <a:tab pos="1346200" algn="r"/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225550" algn="r"/>
                          <a:tab pos="1346200" algn="r"/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225550" algn="r"/>
                          <a:tab pos="1346200" algn="r"/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25550" algn="r"/>
                          <a:tab pos="1346200" algn="r"/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Νεοελλ. Γλώσσα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25550" algn="r"/>
                          <a:tab pos="1346200" algn="r"/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ΦΥΣΙΚΗ 	</a:t>
                      </a:r>
                      <a:r>
                        <a:rPr kumimoji="0" lang="el-GR" alt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25550" algn="r"/>
                          <a:tab pos="1346200" algn="r"/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ΧΗΜΕΙΑ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25550" algn="r"/>
                          <a:tab pos="1346200" algn="r"/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ΜΑΘΗΜΑΤΙΚΑ	</a:t>
                      </a:r>
                      <a:r>
                        <a:rPr kumimoji="0" lang="el-GR" alt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32" marR="499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932" marR="499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981489">
                <a:tc>
                  <a:txBody>
                    <a:bodyPr/>
                    <a:lstStyle>
                      <a:lvl1pPr indent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l-GR" altLang="el-G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</a:t>
                      </a: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ΕΠ</a:t>
                      </a:r>
                    </a:p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Επιστήμες Υγείας και Ζωής</a:t>
                      </a:r>
                    </a:p>
                  </a:txBody>
                  <a:tcPr marL="49932" marR="499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Νεοελλ. Γλώσσα	 </a:t>
                      </a:r>
                      <a:r>
                        <a:rPr kumimoji="0" lang="el-GR" alt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ΑΡΧΑΙΑ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ΙΣΤΟΡΙΑ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Βιολογία 		</a:t>
                      </a:r>
                      <a:r>
                        <a:rPr kumimoji="0" lang="el-GR" alt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32" marR="499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225550" algn="r"/>
                          <a:tab pos="1346200" algn="r"/>
                          <a:tab pos="1416050" algn="r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225550" algn="r"/>
                          <a:tab pos="1346200" algn="r"/>
                          <a:tab pos="1416050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225550" algn="r"/>
                          <a:tab pos="1346200" algn="r"/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225550" algn="r"/>
                          <a:tab pos="1346200" algn="r"/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225550" algn="r"/>
                          <a:tab pos="1346200" algn="r"/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225550" algn="r"/>
                          <a:tab pos="1346200" algn="r"/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225550" algn="r"/>
                          <a:tab pos="1346200" algn="r"/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225550" algn="r"/>
                          <a:tab pos="1346200" algn="r"/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225550" algn="r"/>
                          <a:tab pos="1346200" algn="r"/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25550" algn="r"/>
                          <a:tab pos="1346200" algn="r"/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Νεοελλ. Γλώσσα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25550" algn="r"/>
                          <a:tab pos="1346200" algn="r"/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ΦΥΣΙΚΗ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25550" algn="r"/>
                          <a:tab pos="1346200" algn="r"/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ΧΗΜΕΙΑ		</a:t>
                      </a:r>
                      <a:r>
                        <a:rPr kumimoji="0" lang="el-GR" alt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25550" algn="r"/>
                          <a:tab pos="1346200" algn="r"/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ΒΙΟΛΟΓΙΑ 		</a:t>
                      </a:r>
                      <a:r>
                        <a:rPr kumimoji="0" lang="el-GR" alt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32" marR="499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Νεοελλ. Γλώσσα	</a:t>
                      </a:r>
                      <a:r>
                        <a:rPr kumimoji="0" lang="el-GR" alt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ΜΑΘΗΜΑΤΙΚΑ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ΑΕΠΠ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Βιολογία		</a:t>
                      </a:r>
                      <a:r>
                        <a:rPr kumimoji="0" lang="el-GR" alt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32" marR="499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6862">
                <a:tc>
                  <a:txBody>
                    <a:bodyPr/>
                    <a:lstStyle>
                      <a:lvl1pPr indent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l-GR" altLang="el-G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</a:t>
                      </a: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ΕΠ</a:t>
                      </a:r>
                    </a:p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Επιστήμες της Εκπαίδευσης</a:t>
                      </a:r>
                    </a:p>
                  </a:txBody>
                  <a:tcPr marL="49932" marR="499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Νεοελλ. Γλώσσα	 </a:t>
                      </a:r>
                      <a:r>
                        <a:rPr kumimoji="0" lang="el-GR" alt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ΑΡΧΑΙΑ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ΙΣΤΟΡΙΑ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Μαθηματικά 	</a:t>
                      </a:r>
                      <a:r>
                        <a:rPr kumimoji="0" lang="el-GR" alt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49932" marR="499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350963" algn="r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350963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350963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350963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350963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350963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350963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350963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350963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50963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Νεοελλ. Γλώσσα 	</a:t>
                      </a:r>
                      <a:r>
                        <a:rPr kumimoji="0" lang="el-GR" alt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50963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ΦΥΣΙΚΗ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50963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ΧΗΜΕΙΑ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50963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Ιστορία		</a:t>
                      </a:r>
                      <a:r>
                        <a:rPr kumimoji="0" lang="el-GR" alt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32" marR="499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1605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Νεοελλ. Γλώσσα	 </a:t>
                      </a:r>
                      <a:r>
                        <a:rPr kumimoji="0" lang="el-GR" alt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ΜΑΘΗΜΑΤΙΚΑ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ΑΕΠΠ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Ιστορία		</a:t>
                      </a:r>
                      <a:r>
                        <a:rPr kumimoji="0" lang="el-GR" alt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1605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932" marR="499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1489">
                <a:tc>
                  <a:txBody>
                    <a:bodyPr/>
                    <a:lstStyle>
                      <a:lvl1pPr indent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el-GR" altLang="el-G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</a:t>
                      </a: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ΕΠ</a:t>
                      </a:r>
                    </a:p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Οικονομικές Επιστήμες και Πληροφορικής</a:t>
                      </a:r>
                    </a:p>
                  </a:txBody>
                  <a:tcPr marL="49932" marR="499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932" marR="499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indent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346200" algn="r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346200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34620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34620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34620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34620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34620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34620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346200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6200" algn="r"/>
                        </a:tabLst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932" marR="499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indent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438275" algn="r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3827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38275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38275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438275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38275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38275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38275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438275" algn="r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38275" algn="r"/>
                        </a:tabLst>
                      </a:pPr>
                      <a:r>
                        <a:rPr kumimoji="0" lang="el-GR" alt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Νεοελλ. Γλώσσα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38275" algn="r"/>
                        </a:tabLst>
                      </a:pPr>
                      <a:r>
                        <a:rPr kumimoji="0" lang="el-GR" alt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ΜΑΘΗΜΑΤΙΚΑ	</a:t>
                      </a:r>
                      <a:r>
                        <a:rPr kumimoji="0" lang="el-GR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38275" algn="r"/>
                        </a:tabLst>
                      </a:pPr>
                      <a:r>
                        <a:rPr kumimoji="0" lang="el-GR" alt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ΑΕΠΠ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38275" algn="r"/>
                        </a:tabLst>
                      </a:pPr>
                      <a:r>
                        <a:rPr kumimoji="0" lang="el-GR" alt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ΑΟΘ		</a:t>
                      </a:r>
                      <a:r>
                        <a:rPr kumimoji="0" lang="el-GR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32" marR="499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258888" y="6356350"/>
            <a:ext cx="9756775" cy="365125"/>
          </a:xfrm>
        </p:spPr>
        <p:txBody>
          <a:bodyPr/>
          <a:lstStyle/>
          <a:p>
            <a:pPr>
              <a:defRPr/>
            </a:pPr>
            <a:endParaRPr lang="el-GR" dirty="0"/>
          </a:p>
        </p:txBody>
      </p:sp>
    </p:spTree>
  </p:cSld>
  <p:clrMapOvr>
    <a:masterClrMapping/>
  </p:clrMapOvr>
  <p:transition advTm="2151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5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dirty="0">
                <a:latin typeface="Arial" pitchFamily="34" charset="0"/>
                <a:cs typeface="Arial" pitchFamily="34" charset="0"/>
              </a:rPr>
              <a:t>Οι υποψήφιοι για τις σχολές τις Γ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΄/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θμιας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Εκπ/σης Εξετάζονται :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390650"/>
            <a:ext cx="10515600" cy="54673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Υποχρεωτικά: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Στην Νεοελληνική Γλώσσα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Σε δύο μαθήματα της ομάδας προσανατολισμού (Ο.Π.) τους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Arial" pitchFamily="34" charset="0"/>
                <a:cs typeface="Arial" pitchFamily="34" charset="0"/>
              </a:rPr>
              <a:t>Σ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 ένα τέταρτο μάθημα της Ο.Π. τους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ή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Γενικής Παιδείας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		κι έχουν πρόσβαση σε σχολές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ενός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Ε.Π.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Προαιρετικά: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Σε ένα πέμπτο μάθημα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		κι </a:t>
            </a:r>
            <a:r>
              <a:rPr lang="el-GR" dirty="0">
                <a:latin typeface="Arial" pitchFamily="34" charset="0"/>
                <a:cs typeface="Arial" pitchFamily="34" charset="0"/>
              </a:rPr>
              <a:t>έχουν πρόσβαση σε σχολές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δύο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Ε.Π.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258888" y="6356350"/>
            <a:ext cx="9756775" cy="365125"/>
          </a:xfrm>
        </p:spPr>
        <p:txBody>
          <a:bodyPr/>
          <a:lstStyle/>
          <a:p>
            <a:pPr>
              <a:defRPr/>
            </a:pPr>
            <a:endParaRPr lang="el-GR" dirty="0"/>
          </a:p>
        </p:txBody>
      </p:sp>
    </p:spTree>
    <p:custDataLst>
      <p:tags r:id="rId1"/>
    </p:custDataLst>
  </p:cSld>
  <p:clrMapOvr>
    <a:masterClrMapping/>
  </p:clrMapOvr>
  <p:transition advTm="19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altLang="el-GR" smtClean="0">
                <a:latin typeface="Arial" charset="0"/>
                <a:cs typeface="Arial" charset="0"/>
              </a:rPr>
              <a:t>Εξεταζόμενα μαθήματα για Πρόσβαση σε σχολές του 1</a:t>
            </a:r>
            <a:r>
              <a:rPr lang="el-GR" altLang="el-GR" baseline="30000" smtClean="0">
                <a:latin typeface="Arial" charset="0"/>
                <a:cs typeface="Arial" charset="0"/>
              </a:rPr>
              <a:t>ου</a:t>
            </a:r>
            <a:r>
              <a:rPr lang="el-GR" altLang="el-GR" smtClean="0">
                <a:latin typeface="Arial" charset="0"/>
                <a:cs typeface="Arial" charset="0"/>
              </a:rPr>
              <a:t> Ε.Π.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5438" y="1901825"/>
            <a:ext cx="3789362" cy="39385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Ο.Π.</a:t>
            </a: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Ανθρωπιστικών Σπουδών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Νεοελληνική Γλώσσα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ΑΡΧΑΙΑ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ΙΣΤΟΡΙΑ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ΛΑΤΙΝΙΚΑ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</p:txBody>
      </p:sp>
      <p:sp>
        <p:nvSpPr>
          <p:cNvPr id="5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258888" y="6356350"/>
            <a:ext cx="9756775" cy="365125"/>
          </a:xfrm>
        </p:spPr>
        <p:txBody>
          <a:bodyPr/>
          <a:lstStyle/>
          <a:p>
            <a:pPr>
              <a:defRPr/>
            </a:pPr>
            <a:endParaRPr lang="el-GR" dirty="0"/>
          </a:p>
        </p:txBody>
      </p:sp>
    </p:spTree>
  </p:cSld>
  <p:clrMapOvr>
    <a:masterClrMapping/>
  </p:clrMapOvr>
  <p:transition advTm="1187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altLang="el-GR" smtClean="0">
                <a:latin typeface="Arial" charset="0"/>
                <a:cs typeface="Arial" charset="0"/>
              </a:rPr>
              <a:t>Εξεταζόμενα μαθήματα για Πρόσβαση σε σχολές του 2</a:t>
            </a:r>
            <a:r>
              <a:rPr lang="el-GR" altLang="el-GR" baseline="30000" smtClean="0">
                <a:latin typeface="Arial" charset="0"/>
                <a:cs typeface="Arial" charset="0"/>
              </a:rPr>
              <a:t>ου</a:t>
            </a:r>
            <a:r>
              <a:rPr lang="el-GR" altLang="el-GR" smtClean="0">
                <a:latin typeface="Arial" charset="0"/>
                <a:cs typeface="Arial" charset="0"/>
              </a:rPr>
              <a:t> Ε.Π.</a:t>
            </a:r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4168775" y="1847850"/>
            <a:ext cx="3854450" cy="39385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Από Ο.Π.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Θετικών Σπουδών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Νεοελληνική Γλώσσα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ΦΥΣΙΚΗ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ΧΗΜΕΙΑ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ΜΑΘΗΜΑΤΙΚΑ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</p:txBody>
      </p:sp>
      <p:sp>
        <p:nvSpPr>
          <p:cNvPr id="7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258888" y="6356350"/>
            <a:ext cx="9756775" cy="365125"/>
          </a:xfrm>
        </p:spPr>
        <p:txBody>
          <a:bodyPr/>
          <a:lstStyle/>
          <a:p>
            <a:pPr>
              <a:defRPr/>
            </a:pPr>
            <a:endParaRPr lang="el-GR" dirty="0"/>
          </a:p>
        </p:txBody>
      </p:sp>
    </p:spTree>
  </p:cSld>
  <p:clrMapOvr>
    <a:masterClrMapping/>
  </p:clrMapOvr>
  <p:transition advTm="1049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altLang="el-GR" smtClean="0">
                <a:latin typeface="Arial" charset="0"/>
                <a:cs typeface="Arial" charset="0"/>
              </a:rPr>
              <a:t>Εξεταζόμενα μαθήματα για Πρόσβαση σε σχολές του 3</a:t>
            </a:r>
            <a:r>
              <a:rPr lang="el-GR" altLang="el-GR" baseline="30000" smtClean="0">
                <a:latin typeface="Arial" charset="0"/>
                <a:cs typeface="Arial" charset="0"/>
              </a:rPr>
              <a:t>ου</a:t>
            </a:r>
            <a:r>
              <a:rPr lang="el-GR" altLang="el-GR" smtClean="0">
                <a:latin typeface="Arial" charset="0"/>
                <a:cs typeface="Arial" charset="0"/>
              </a:rPr>
              <a:t> Ε.Π.</a:t>
            </a:r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381000" y="1847850"/>
            <a:ext cx="3787775" cy="4076700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Από Ο.Π.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Ανθρωπιστικών Σπουδών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Νεοελληνική Γλώσσα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ΑΡΧΑΙΑ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ΙΣΤΟΡΙΑ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Βιολογία Γεν. Παιδείας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Με απώλεια μορίων!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168775" y="1847850"/>
            <a:ext cx="3854450" cy="4076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Από Ο.Π.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Θετικών Σπουδών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Νεοελληνική Γλώσσα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ΦΥΣΙΚΗ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ΧΗΜΕΙΑ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ΒΙΟΛΟΓΙΑ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8193088" y="1847850"/>
            <a:ext cx="3822700" cy="40767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Από Ο.Π.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Οικονομίας και Πληροφορικής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300" dirty="0" smtClean="0">
                <a:latin typeface="Arial" pitchFamily="34" charset="0"/>
                <a:cs typeface="Arial" pitchFamily="34" charset="0"/>
              </a:rPr>
              <a:t>Νεοελληνική Γλώσσα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300" dirty="0" smtClean="0">
                <a:latin typeface="Arial" pitchFamily="34" charset="0"/>
                <a:cs typeface="Arial" pitchFamily="34" charset="0"/>
              </a:rPr>
              <a:t>ΜΑΘΗΜΑΤΙΚΑ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300" dirty="0" smtClean="0">
                <a:latin typeface="Arial" pitchFamily="34" charset="0"/>
                <a:cs typeface="Arial" pitchFamily="34" charset="0"/>
              </a:rPr>
              <a:t>Α.Ε.Π.Π.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300" dirty="0">
                <a:latin typeface="Arial" pitchFamily="34" charset="0"/>
                <a:cs typeface="Arial" pitchFamily="34" charset="0"/>
              </a:rPr>
              <a:t>Βιολογία Γεν. Παιδείας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3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Με απώλεια μορίων</a:t>
            </a:r>
            <a:r>
              <a:rPr lang="el-GR" sz="3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l-GR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258888" y="6356350"/>
            <a:ext cx="9756775" cy="365125"/>
          </a:xfrm>
        </p:spPr>
        <p:txBody>
          <a:bodyPr/>
          <a:lstStyle/>
          <a:p>
            <a:pPr>
              <a:defRPr/>
            </a:pPr>
            <a:endParaRPr lang="el-GR" dirty="0"/>
          </a:p>
        </p:txBody>
      </p:sp>
    </p:spTree>
    <p:custDataLst>
      <p:tags r:id="rId1"/>
    </p:custDataLst>
  </p:cSld>
  <p:clrMapOvr>
    <a:masterClrMapping/>
  </p:clrMapOvr>
  <p:transition advTm="175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altLang="el-GR" smtClean="0">
                <a:latin typeface="Arial" charset="0"/>
                <a:cs typeface="Arial" charset="0"/>
              </a:rPr>
              <a:t>Εξεταζόμενα μαθήματα για Πρόσβαση σε σχολές του 4</a:t>
            </a:r>
            <a:r>
              <a:rPr lang="el-GR" altLang="el-GR" baseline="30000" smtClean="0">
                <a:latin typeface="Arial" charset="0"/>
                <a:cs typeface="Arial" charset="0"/>
              </a:rPr>
              <a:t>ου</a:t>
            </a:r>
            <a:r>
              <a:rPr lang="el-GR" altLang="el-GR" smtClean="0">
                <a:latin typeface="Arial" charset="0"/>
                <a:cs typeface="Arial" charset="0"/>
              </a:rPr>
              <a:t> Ε.Π</a:t>
            </a:r>
            <a:r>
              <a:rPr lang="el-GR" altLang="el-GR" smtClean="0"/>
              <a:t>.</a:t>
            </a:r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238125" y="1938338"/>
            <a:ext cx="3930650" cy="4078287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Από Ο.Π.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Ανθρωπιστικών Σπουδών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Νεοελληνική Γλώσσα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ΑΡΧΑΙΑ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ΙΣΤΟΡΙΑ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Μαθηματικά Γεν. Παιδ.</a:t>
            </a:r>
            <a:endParaRPr lang="el-GR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168775" y="1847850"/>
            <a:ext cx="3854450" cy="4076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Από Ο.Π.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Θετικών Σπουδών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Νεοελληνική Γλώσσα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ΦΥΣΙΚΗ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ΧΗΜΕΙΑ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Ιστορία Γεν. Παιδ.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8193088" y="1847850"/>
            <a:ext cx="3822700" cy="40767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Από Ο.Π.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Οικονομίας και Πληροφορικής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dirty="0" smtClean="0">
                <a:latin typeface="Arial" pitchFamily="34" charset="0"/>
                <a:cs typeface="Arial" pitchFamily="34" charset="0"/>
              </a:rPr>
              <a:t>Νεοελληνική Γλώσσα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dirty="0" smtClean="0">
                <a:latin typeface="Arial" pitchFamily="34" charset="0"/>
                <a:cs typeface="Arial" pitchFamily="34" charset="0"/>
              </a:rPr>
              <a:t>ΜΑΘΗΜΑΤΙΚΑ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dirty="0" smtClean="0">
                <a:latin typeface="Arial" pitchFamily="34" charset="0"/>
                <a:cs typeface="Arial" pitchFamily="34" charset="0"/>
              </a:rPr>
              <a:t>Α.Ε.Π.Π.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dirty="0">
                <a:latin typeface="Arial" pitchFamily="34" charset="0"/>
                <a:cs typeface="Arial" pitchFamily="34" charset="0"/>
              </a:rPr>
              <a:t>Ιστορία Γεν. Παιδ.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3300" dirty="0" smtClean="0"/>
          </a:p>
        </p:txBody>
      </p:sp>
      <p:sp>
        <p:nvSpPr>
          <p:cNvPr id="9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258888" y="6356350"/>
            <a:ext cx="9756775" cy="365125"/>
          </a:xfrm>
        </p:spPr>
        <p:txBody>
          <a:bodyPr/>
          <a:lstStyle/>
          <a:p>
            <a:pPr>
              <a:defRPr/>
            </a:pPr>
            <a:endParaRPr lang="el-GR" dirty="0"/>
          </a:p>
        </p:txBody>
      </p:sp>
    </p:spTree>
  </p:cSld>
  <p:clrMapOvr>
    <a:masterClrMapping/>
  </p:clrMapOvr>
  <p:transition advTm="722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altLang="el-GR" smtClean="0">
                <a:latin typeface="Arial" charset="0"/>
                <a:cs typeface="Arial" charset="0"/>
              </a:rPr>
              <a:t>Εξεταζόμενα μαθήματα για Πρόσβαση σε σχολές του 5</a:t>
            </a:r>
            <a:r>
              <a:rPr lang="el-GR" altLang="el-GR" baseline="30000" smtClean="0">
                <a:latin typeface="Arial" charset="0"/>
                <a:cs typeface="Arial" charset="0"/>
              </a:rPr>
              <a:t>ου</a:t>
            </a:r>
            <a:r>
              <a:rPr lang="el-GR" altLang="el-GR" smtClean="0">
                <a:latin typeface="Arial" charset="0"/>
                <a:cs typeface="Arial" charset="0"/>
              </a:rPr>
              <a:t> Ε.Π.</a:t>
            </a: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8193088" y="1847850"/>
            <a:ext cx="3822700" cy="40767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Από Ο.Π.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Οικονομίας και Πληροφορικής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dirty="0" smtClean="0">
                <a:latin typeface="Arial" pitchFamily="34" charset="0"/>
                <a:cs typeface="Arial" pitchFamily="34" charset="0"/>
              </a:rPr>
              <a:t>Νεοελληνική Γλώσσα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dirty="0" smtClean="0">
                <a:latin typeface="Arial" pitchFamily="34" charset="0"/>
                <a:cs typeface="Arial" pitchFamily="34" charset="0"/>
              </a:rPr>
              <a:t>ΜΑΘΗΜΑΤΙΚΑ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dirty="0" smtClean="0">
                <a:latin typeface="Arial" pitchFamily="34" charset="0"/>
                <a:cs typeface="Arial" pitchFamily="34" charset="0"/>
              </a:rPr>
              <a:t>Α.Ε.Π.Π.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dirty="0" smtClean="0">
                <a:latin typeface="Arial" pitchFamily="34" charset="0"/>
                <a:cs typeface="Arial" pitchFamily="34" charset="0"/>
              </a:rPr>
              <a:t>Α.Ο.Θ.</a:t>
            </a:r>
            <a:endParaRPr lang="el-GR" sz="3000" dirty="0"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3300" dirty="0" smtClean="0"/>
          </a:p>
        </p:txBody>
      </p:sp>
      <p:sp>
        <p:nvSpPr>
          <p:cNvPr id="6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258888" y="6356350"/>
            <a:ext cx="9756775" cy="365125"/>
          </a:xfrm>
        </p:spPr>
        <p:txBody>
          <a:bodyPr/>
          <a:lstStyle/>
          <a:p>
            <a:pPr>
              <a:defRPr/>
            </a:pPr>
            <a:endParaRPr lang="el-GR" dirty="0"/>
          </a:p>
        </p:txBody>
      </p:sp>
    </p:spTree>
  </p:cSld>
  <p:clrMapOvr>
    <a:masterClrMapping/>
  </p:clrMapOvr>
  <p:transition advTm="1271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1" y="15053"/>
            <a:ext cx="12194126" cy="685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95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>
          <a:xfrm>
            <a:off x="3155950" y="365125"/>
            <a:ext cx="6877050" cy="1325563"/>
          </a:xfrm>
        </p:spPr>
        <p:txBody>
          <a:bodyPr/>
          <a:lstStyle/>
          <a:p>
            <a:endParaRPr lang="el-GR" altLang="el-GR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9" y="13855"/>
            <a:ext cx="12325049" cy="683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42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75"/>
            <a:ext cx="12239893" cy="683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35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05" y="0"/>
            <a:ext cx="122190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497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14" y="0"/>
            <a:ext cx="12201914" cy="68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88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479"/>
          <p:cNvSpPr>
            <a:spLocks noChangeShapeType="1"/>
          </p:cNvSpPr>
          <p:nvPr/>
        </p:nvSpPr>
        <p:spPr bwMode="auto">
          <a:xfrm>
            <a:off x="4491038" y="5278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099" name="Line 480"/>
          <p:cNvSpPr>
            <a:spLocks noChangeShapeType="1"/>
          </p:cNvSpPr>
          <p:nvPr/>
        </p:nvSpPr>
        <p:spPr bwMode="auto">
          <a:xfrm>
            <a:off x="4491038" y="55387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100" name="Line 483"/>
          <p:cNvSpPr>
            <a:spLocks noChangeShapeType="1"/>
          </p:cNvSpPr>
          <p:nvPr/>
        </p:nvSpPr>
        <p:spPr bwMode="auto">
          <a:xfrm>
            <a:off x="9078913" y="5799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101" name="Rectangle 537"/>
          <p:cNvSpPr>
            <a:spLocks noChangeArrowheads="1"/>
          </p:cNvSpPr>
          <p:nvPr/>
        </p:nvSpPr>
        <p:spPr bwMode="auto">
          <a:xfrm>
            <a:off x="6478588" y="338138"/>
            <a:ext cx="57134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l-GR" altLang="el-GR" b="1"/>
              <a:t>Ημερήσιο ΓΕΝΙΚΟ ΛΥΚΕΙΟ</a:t>
            </a:r>
            <a:endParaRPr lang="el-GR" altLang="el-GR"/>
          </a:p>
          <a:p>
            <a:pPr algn="ctr" eaLnBrk="1" hangingPunct="1"/>
            <a:r>
              <a:rPr lang="el-GR" altLang="el-GR" b="1"/>
              <a:t>ΩΡΟΛΟΓΙΟ ΠΡΟΓΡΑΜΜΑ</a:t>
            </a:r>
          </a:p>
          <a:p>
            <a:pPr algn="ctr" eaLnBrk="1" hangingPunct="1"/>
            <a:r>
              <a:rPr lang="el-GR" altLang="el-GR" b="1"/>
              <a:t> Α΄ ΤΑΞΗΣ </a:t>
            </a:r>
            <a:endParaRPr lang="el-GR" altLang="el-GR"/>
          </a:p>
          <a:p>
            <a:pPr algn="ctr" eaLnBrk="1" hangingPunct="1"/>
            <a:endParaRPr lang="el-GR" altLang="el-GR"/>
          </a:p>
        </p:txBody>
      </p:sp>
      <p:graphicFrame>
        <p:nvGraphicFramePr>
          <p:cNvPr id="40968" name="Group 1032"/>
          <p:cNvGraphicFramePr>
            <a:graphicFrameLocks noGrp="1"/>
          </p:cNvGraphicFramePr>
          <p:nvPr/>
        </p:nvGraphicFramePr>
        <p:xfrm>
          <a:off x="809625" y="153988"/>
          <a:ext cx="5664200" cy="6243634"/>
        </p:xfrm>
        <a:graphic>
          <a:graphicData uri="http://schemas.openxmlformats.org/drawingml/2006/table">
            <a:tbl>
              <a:tblPr/>
              <a:tblGrid>
                <a:gridCol w="460375"/>
                <a:gridCol w="1363663"/>
                <a:gridCol w="2620962"/>
                <a:gridCol w="695325"/>
                <a:gridCol w="523875"/>
              </a:tblGrid>
              <a:tr h="33525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ΜΑΘΗΜΑΤΑ ΓΕΝΙΚΗΣ ΠΑΙΔΕΙΑΣ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ΩΡΕΣ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9845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</a:t>
                      </a:r>
                    </a:p>
                  </a:txBody>
                  <a:tcPr marL="121920" marR="12192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Ελληνική Γλώσσα</a:t>
                      </a:r>
                    </a:p>
                  </a:txBody>
                  <a:tcPr marL="121920" marR="12192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Αρχαία Ελληνική Γλώσσα &amp; Γραμματεία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121920" marR="12192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5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Νέα Ελληνική Γλώσσα 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4605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Λογοτεχνία 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4605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</a:t>
                      </a:r>
                    </a:p>
                  </a:txBody>
                  <a:tcPr marL="121920" marR="12192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Μαθηματικά</a:t>
                      </a:r>
                    </a:p>
                  </a:txBody>
                  <a:tcPr marL="121920" marR="12192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Άλγεβρα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121920" marR="12192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5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Γεωμετρία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4605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</a:t>
                      </a:r>
                    </a:p>
                  </a:txBody>
                  <a:tcPr marL="121920" marR="12192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Φυσικές Επιστήμες</a:t>
                      </a:r>
                    </a:p>
                  </a:txBody>
                  <a:tcPr marL="121920" marR="12192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Φυσική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121920" marR="12192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5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Χημεία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4605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Βιολογία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46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Ιστορία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50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Πολιτική Παιδεία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(Οικονομία, Πολιτικοί Θεσμοί - Αρχές Δικαίου, Κοινωνιολογία)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46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Θρησκευτικά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00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Ερευνητική Εργασία -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project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98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Ξένη Γλώσσα (Αγγλικά ή Γαλλικά ή Γερμανικά)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46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Φυσική Αγωγή  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971" name="Group 1035"/>
          <p:cNvGraphicFramePr>
            <a:graphicFrameLocks noGrp="1"/>
          </p:cNvGraphicFramePr>
          <p:nvPr/>
        </p:nvGraphicFramePr>
        <p:xfrm>
          <a:off x="6710363" y="2266950"/>
          <a:ext cx="5267325" cy="3868739"/>
        </p:xfrm>
        <a:graphic>
          <a:graphicData uri="http://schemas.openxmlformats.org/drawingml/2006/table">
            <a:tbl>
              <a:tblPr/>
              <a:tblGrid>
                <a:gridCol w="592137"/>
                <a:gridCol w="3989388"/>
                <a:gridCol w="685800"/>
              </a:tblGrid>
              <a:tr h="685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ΜΑΘΗΜΑ ΕΠΙΛΟΓΗΣ 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3" marR="121923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3" marR="121923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121923" marR="121923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α)  Εφαρμογές  Πληροφορικής</a:t>
                      </a:r>
                    </a:p>
                  </a:txBody>
                  <a:tcPr marL="121923" marR="121923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21923" marR="121923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β) Γεωλογία και  Διαχείριση  Φυσικών  Πόρων </a:t>
                      </a:r>
                    </a:p>
                  </a:txBody>
                  <a:tcPr marL="121923" marR="121923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6517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γ) Ελληνικός και Ευρωπαϊκός Πολιτισμός </a:t>
                      </a:r>
                    </a:p>
                  </a:txBody>
                  <a:tcPr marL="121923" marR="121923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4291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δ) Καλλιτεχνική Παιδεία</a:t>
                      </a:r>
                    </a:p>
                  </a:txBody>
                  <a:tcPr marL="121923" marR="121923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42913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Σύνολο ωρών: 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3" marR="121923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3" marR="121923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Πηγή : άρθρο 2 παρ. 1 του  Νόμου 4186  (ΦΕΚ 193/17.09.2013)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3" marR="121923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284288" y="6008688"/>
            <a:ext cx="10512425" cy="849312"/>
          </a:xfrm>
        </p:spPr>
        <p:txBody>
          <a:bodyPr/>
          <a:lstStyle/>
          <a:p>
            <a:pPr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951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331"/>
          <p:cNvSpPr>
            <a:spLocks noChangeShapeType="1"/>
          </p:cNvSpPr>
          <p:nvPr/>
        </p:nvSpPr>
        <p:spPr bwMode="auto">
          <a:xfrm>
            <a:off x="5035550" y="973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3" name="Line 338"/>
          <p:cNvSpPr>
            <a:spLocks noChangeShapeType="1"/>
          </p:cNvSpPr>
          <p:nvPr/>
        </p:nvSpPr>
        <p:spPr bwMode="auto">
          <a:xfrm>
            <a:off x="5035550" y="7127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4" name="Line 339"/>
          <p:cNvSpPr>
            <a:spLocks noChangeShapeType="1"/>
          </p:cNvSpPr>
          <p:nvPr/>
        </p:nvSpPr>
        <p:spPr bwMode="auto">
          <a:xfrm>
            <a:off x="5035550" y="973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5" name="Line 340"/>
          <p:cNvSpPr>
            <a:spLocks noChangeShapeType="1"/>
          </p:cNvSpPr>
          <p:nvPr/>
        </p:nvSpPr>
        <p:spPr bwMode="auto">
          <a:xfrm>
            <a:off x="5892800" y="973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6" name="Line 407"/>
          <p:cNvSpPr>
            <a:spLocks noChangeShapeType="1"/>
          </p:cNvSpPr>
          <p:nvPr/>
        </p:nvSpPr>
        <p:spPr bwMode="auto">
          <a:xfrm>
            <a:off x="5035550" y="14938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7" name="Line 456"/>
          <p:cNvSpPr>
            <a:spLocks noChangeShapeType="1"/>
          </p:cNvSpPr>
          <p:nvPr/>
        </p:nvSpPr>
        <p:spPr bwMode="auto">
          <a:xfrm>
            <a:off x="5035550" y="2284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8" name="Line 464"/>
          <p:cNvSpPr>
            <a:spLocks noChangeShapeType="1"/>
          </p:cNvSpPr>
          <p:nvPr/>
        </p:nvSpPr>
        <p:spPr bwMode="auto">
          <a:xfrm>
            <a:off x="5035550" y="20240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9" name="Line 465"/>
          <p:cNvSpPr>
            <a:spLocks noChangeShapeType="1"/>
          </p:cNvSpPr>
          <p:nvPr/>
        </p:nvSpPr>
        <p:spPr bwMode="auto">
          <a:xfrm>
            <a:off x="5035550" y="2284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0" name="Line 466"/>
          <p:cNvSpPr>
            <a:spLocks noChangeShapeType="1"/>
          </p:cNvSpPr>
          <p:nvPr/>
        </p:nvSpPr>
        <p:spPr bwMode="auto">
          <a:xfrm>
            <a:off x="5892800" y="2284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1" name="Rectangle 929"/>
          <p:cNvSpPr>
            <a:spLocks noChangeArrowheads="1"/>
          </p:cNvSpPr>
          <p:nvPr/>
        </p:nvSpPr>
        <p:spPr bwMode="auto">
          <a:xfrm>
            <a:off x="7535863" y="409575"/>
            <a:ext cx="3079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l-GR" altLang="el-GR" b="1"/>
              <a:t>Ημερήσιο ΓΕΝΙΚΟ ΛΥΚΕΙΟ</a:t>
            </a:r>
            <a:endParaRPr lang="el-GR" altLang="el-GR"/>
          </a:p>
          <a:p>
            <a:pPr algn="ctr" eaLnBrk="1" hangingPunct="1"/>
            <a:r>
              <a:rPr lang="el-GR" altLang="el-GR" b="1"/>
              <a:t>ΩΡΟΛΟΓΙΟ ΠΡΟΓΡΑΜΜΑ</a:t>
            </a:r>
          </a:p>
          <a:p>
            <a:pPr algn="ctr" eaLnBrk="1" hangingPunct="1"/>
            <a:r>
              <a:rPr lang="el-GR" altLang="el-GR" b="1"/>
              <a:t> Β΄ ΤΑΞΗΣ </a:t>
            </a:r>
            <a:endParaRPr lang="el-GR" altLang="el-GR"/>
          </a:p>
        </p:txBody>
      </p:sp>
      <p:graphicFrame>
        <p:nvGraphicFramePr>
          <p:cNvPr id="42541" name="Group 1581"/>
          <p:cNvGraphicFramePr>
            <a:graphicFrameLocks noGrp="1"/>
          </p:cNvGraphicFramePr>
          <p:nvPr/>
        </p:nvGraphicFramePr>
        <p:xfrm>
          <a:off x="322263" y="166688"/>
          <a:ext cx="6103937" cy="6675739"/>
        </p:xfrm>
        <a:graphic>
          <a:graphicData uri="http://schemas.openxmlformats.org/drawingml/2006/table">
            <a:tbl>
              <a:tblPr/>
              <a:tblGrid>
                <a:gridCol w="793750"/>
                <a:gridCol w="1630362"/>
                <a:gridCol w="2878138"/>
                <a:gridCol w="407987"/>
                <a:gridCol w="393700"/>
              </a:tblGrid>
              <a:tr h="43807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ΜΑΘΗΜΑΤΑ ΓΕΝΙΚΗΣ ΠΑΙΔΕΙΑΣ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ΩΡΕΣ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790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</a:t>
                      </a:r>
                    </a:p>
                  </a:txBody>
                  <a:tcPr marL="121909" marR="12190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Ελληνική Γλώσσα</a:t>
                      </a:r>
                    </a:p>
                  </a:txBody>
                  <a:tcPr marL="121909" marR="12190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Αρχαία Ελληνική Γλώσσα &amp; Γραμματεία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121909" marR="12190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Νέα Ελληνική Γλώσσα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3525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Λογοτεχνία 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3525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</a:t>
                      </a:r>
                    </a:p>
                  </a:txBody>
                  <a:tcPr marL="121909" marR="12190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Μαθηματικά</a:t>
                      </a:r>
                    </a:p>
                  </a:txBody>
                  <a:tcPr marL="121909" marR="12190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Άλγεβρα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121909" marR="12190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Γεωμετρία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3525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</a:t>
                      </a:r>
                    </a:p>
                  </a:txBody>
                  <a:tcPr marL="121909" marR="12190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Φυσικές Επιστήμες</a:t>
                      </a:r>
                    </a:p>
                  </a:txBody>
                  <a:tcPr marL="121909" marR="12190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Φυσική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121909" marR="12190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Χημεία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3525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Βιολογία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Εισαγωγή στις Αρχές της Επιστήμης των Η/Υ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Ιστορία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Φιλοσοφία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7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Πολιτική Παιδεία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(Οικονομία, Πολιτικοί Θεσμοί - Αρχές Δικαίου, Κοινωνιολογία)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Θρησκευτικά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Ερευνητική Εργασία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-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project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Ξένη Γλώσσα  Αγγλικά ή Γαλλικά ή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Γερμανικά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Φυσική Αγωγή  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35251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Σύνολο ωρών: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9" marR="12190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540" name="Group 1580"/>
          <p:cNvGraphicFramePr>
            <a:graphicFrameLocks noGrp="1"/>
          </p:cNvGraphicFramePr>
          <p:nvPr/>
        </p:nvGraphicFramePr>
        <p:xfrm>
          <a:off x="6669088" y="2779713"/>
          <a:ext cx="5329237" cy="3322637"/>
        </p:xfrm>
        <a:graphic>
          <a:graphicData uri="http://schemas.openxmlformats.org/drawingml/2006/table">
            <a:tbl>
              <a:tblPr/>
              <a:tblGrid>
                <a:gridCol w="454025"/>
                <a:gridCol w="1851025"/>
                <a:gridCol w="527050"/>
                <a:gridCol w="576262"/>
                <a:gridCol w="1343025"/>
                <a:gridCol w="577850"/>
              </a:tblGrid>
              <a:tr h="106688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ΟΜΑΔΑ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ΠΡΟΣΑΝΑΤΟΛΙΣΜΟΥ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ΑΝΘΡΩΠΙΣΤΙΚΩΝ  ΣΠΟΥΔΩΝ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8" marR="121908"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ΟΜΑΔΑ ΠΡΟΣΑΝΑΤΟΛΙΣΜΟΥ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ΘΕΤΙΚΩΝ ΣΠΟΥΔΩΝ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8" marR="121908"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23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</a:t>
                      </a:r>
                    </a:p>
                  </a:txBody>
                  <a:tcPr marL="121908" marR="121908"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Αρχαία Ελληνική Γλώσσα &amp; Γραμματεία</a:t>
                      </a:r>
                    </a:p>
                  </a:txBody>
                  <a:tcPr marL="121908" marR="121908"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121908" marR="121908"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</a:t>
                      </a:r>
                    </a:p>
                  </a:txBody>
                  <a:tcPr marL="121908" marR="121908"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Φυσική</a:t>
                      </a:r>
                    </a:p>
                  </a:txBody>
                  <a:tcPr marL="121908" marR="121908"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1908" marR="121908"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</a:t>
                      </a:r>
                    </a:p>
                  </a:txBody>
                  <a:tcPr marL="121908" marR="121908"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Βασικές Αρχές Κοινωνικών Επιστημών </a:t>
                      </a:r>
                    </a:p>
                  </a:txBody>
                  <a:tcPr marL="121908" marR="121908"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21908" marR="121908"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</a:t>
                      </a:r>
                    </a:p>
                  </a:txBody>
                  <a:tcPr marL="121908" marR="121908"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Μαθηματικά</a:t>
                      </a:r>
                    </a:p>
                  </a:txBody>
                  <a:tcPr marL="121908" marR="121908"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1908" marR="121908"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28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Σύνολο ωρών: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8" marR="121908"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121908" marR="121908"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Σύνολο ωρών: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8" marR="121908"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1908" marR="121908"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5">
                <a:tc gridSpan="6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Πηγή : άρθρο 2 παρ. 2 του  Νόμου 4186 (ΦΕΚ 193/17.09.2013)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8" marR="121908"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6384925" y="6356350"/>
            <a:ext cx="5567363" cy="365125"/>
          </a:xfrm>
        </p:spPr>
        <p:txBody>
          <a:bodyPr/>
          <a:lstStyle/>
          <a:p>
            <a:pPr>
              <a:defRPr/>
            </a:pPr>
            <a:endParaRPr lang="el-GR" dirty="0"/>
          </a:p>
        </p:txBody>
      </p:sp>
    </p:spTree>
  </p:cSld>
  <p:clrMapOvr>
    <a:masterClrMapping/>
  </p:clrMapOvr>
  <p:transition spd="slow" advTm="2357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altLang="el-GR" smtClean="0">
                <a:latin typeface="Arial" charset="0"/>
                <a:cs typeface="Arial" charset="0"/>
              </a:rPr>
              <a:t>Τα διδασκόμενα Μαθήματα στην Γ΄ ΓΕΛ από το 2015 - 16 είναι:</a:t>
            </a:r>
          </a:p>
        </p:txBody>
      </p:sp>
      <p:sp>
        <p:nvSpPr>
          <p:cNvPr id="6147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11136313" cy="43513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altLang="el-GR" smtClean="0">
                <a:latin typeface="Arial" charset="0"/>
                <a:cs typeface="Arial" charset="0"/>
              </a:rPr>
              <a:t>Μαθήματα Γενικής Παιδείας 15 ώρες / εβδομάδα.</a:t>
            </a:r>
          </a:p>
          <a:p>
            <a:pPr marL="0" indent="0" eaLnBrk="1" hangingPunct="1">
              <a:buFont typeface="Arial" charset="0"/>
              <a:buNone/>
            </a:pPr>
            <a:endParaRPr lang="el-GR" altLang="el-GR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l-GR" altLang="el-GR" smtClean="0">
                <a:latin typeface="Arial" charset="0"/>
                <a:cs typeface="Arial" charset="0"/>
              </a:rPr>
              <a:t>Μαθήματα Ομάδων Προσανατολισμού (Ο.Π.) 15 ώρες / εβδομάδα.</a:t>
            </a:r>
          </a:p>
          <a:p>
            <a:pPr marL="0" indent="0" eaLnBrk="1" hangingPunct="1">
              <a:buFont typeface="Arial" charset="0"/>
              <a:buNone/>
            </a:pPr>
            <a:endParaRPr lang="el-GR" altLang="el-GR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l-GR" altLang="el-GR" smtClean="0">
                <a:latin typeface="Arial" charset="0"/>
                <a:cs typeface="Arial" charset="0"/>
              </a:rPr>
              <a:t>Μάθημα Επιλογής (Μ.Ε.) 2 ώρες / εβδομάδα. 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altLang="el-GR" smtClean="0">
                <a:latin typeface="Arial" charset="0"/>
                <a:cs typeface="Arial" charset="0"/>
              </a:rPr>
              <a:t>Ως μάθημα επιλογής επιλέγεται ένα από: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altLang="el-GR" smtClean="0">
                <a:latin typeface="Arial" charset="0"/>
                <a:cs typeface="Arial" charset="0"/>
              </a:rPr>
              <a:t>Δεύτερη Ξένη Γλώσσα ( Αγγλικά ή Γαλλικά ή Γερμανικά), Ελεύθερο Σχέδιο, Γραμμικό Σχέδιο, Ιστορία της Τέχνης, Αρχές Οργάνωσης και Διοίκησης Επιχειρήσεων και Υπηρεσιών (ΑΟΔΕΥ)</a:t>
            </a:r>
          </a:p>
        </p:txBody>
      </p:sp>
    </p:spTree>
  </p:cSld>
  <p:clrMapOvr>
    <a:masterClrMapping/>
  </p:clrMapOvr>
  <p:transition advTm="1283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5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Μαθήματα Γενικής Παιδείας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: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/>
        </p:nvGraphicFramePr>
        <p:xfrm>
          <a:off x="703263" y="1081088"/>
          <a:ext cx="11114087" cy="5513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1335"/>
                <a:gridCol w="1972752"/>
              </a:tblGrid>
              <a:tr h="52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Θρησκευτικά</a:t>
                      </a:r>
                      <a:endParaRPr lang="el-GR" sz="3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2598" marR="625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endParaRPr lang="el-GR" sz="3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2598" marR="62598" marT="0" marB="0">
                    <a:noFill/>
                  </a:tcPr>
                </a:tc>
              </a:tr>
              <a:tr h="52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Νεοελληνική Γλώσσα</a:t>
                      </a:r>
                      <a:endParaRPr lang="el-GR" sz="3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2598" marR="625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endParaRPr lang="el-GR" sz="3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2598" marR="62598" marT="0" marB="0">
                    <a:noFill/>
                  </a:tcPr>
                </a:tc>
              </a:tr>
              <a:tr h="52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Νεοελληνική Λογοτεχνία</a:t>
                      </a:r>
                      <a:endParaRPr lang="el-GR" sz="3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2598" marR="625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l-GR" sz="3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2598" marR="62598" marT="0" marB="0">
                    <a:noFill/>
                  </a:tcPr>
                </a:tc>
              </a:tr>
              <a:tr h="52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Ιστορία</a:t>
                      </a:r>
                      <a:endParaRPr lang="el-GR" sz="3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2598" marR="625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endParaRPr lang="el-GR" sz="3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2598" marR="62598" marT="0" marB="0">
                    <a:noFill/>
                  </a:tcPr>
                </a:tc>
              </a:tr>
              <a:tr h="52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Μαθηματικά &amp; Στοιχεία Στατιστικής</a:t>
                      </a:r>
                      <a:endParaRPr lang="el-GR" sz="3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2598" marR="625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endParaRPr lang="el-GR" sz="3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2598" marR="62598" marT="0" marB="0">
                    <a:noFill/>
                  </a:tcPr>
                </a:tc>
              </a:tr>
              <a:tr h="52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Βιολογία</a:t>
                      </a:r>
                      <a:endParaRPr lang="el-GR" sz="3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2598" marR="625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endParaRPr lang="el-GR" sz="3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2598" marR="62598" marT="0" marB="0">
                    <a:noFill/>
                  </a:tcPr>
                </a:tc>
              </a:tr>
              <a:tr h="52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Ιστορία Κοινωνικών Επιστημών</a:t>
                      </a:r>
                      <a:endParaRPr lang="el-GR" sz="3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2598" marR="625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l-GR" sz="3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2598" marR="62598" marT="0" marB="0">
                    <a:noFill/>
                  </a:tcPr>
                </a:tc>
              </a:tr>
              <a:tr h="698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Ξένη </a:t>
                      </a:r>
                      <a:r>
                        <a:rPr lang="el-GR" sz="3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Γλώσσα (</a:t>
                      </a:r>
                      <a:r>
                        <a:rPr lang="el-GR" sz="3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ή Αγγλικά ή Γαλλικά ή Γερμανικά)</a:t>
                      </a:r>
                      <a:endParaRPr lang="el-GR" sz="3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2598" marR="625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l-GR" sz="3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2598" marR="62598" marT="0" marB="0">
                    <a:noFill/>
                  </a:tcPr>
                </a:tc>
              </a:tr>
              <a:tr h="639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Φυσική Αγωγή</a:t>
                      </a:r>
                      <a:endParaRPr lang="el-GR" sz="3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2598" marR="625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endParaRPr lang="el-GR" sz="3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2598" marR="62598" marT="0" marB="0">
                    <a:noFill/>
                  </a:tcPr>
                </a:tc>
              </a:tr>
              <a:tr h="5218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Σύνολο</a:t>
                      </a:r>
                      <a:endParaRPr lang="el-GR" sz="3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2598" marR="625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32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15 ώρες</a:t>
                      </a:r>
                      <a:endParaRPr lang="el-GR" sz="32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2598" marR="62598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1274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Οι Ομάδες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Προσανατολισμού (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Ο.Π.) </a:t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στην Γ΄ ΓΕΛ είναι: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ΑΝΘΡΩΠΙΣΤΙΚΩΝ ΣΠΟΥΔΩΝ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ΘΕΤΙΚΩΝ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ΣΠΟΥΔΩΝ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ΟΙΚΟΝΟΜΙΑΣ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ΚΑΙ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ΠΛΗΡΟΦΟΡΙΚΗΣ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Ανάλογα με την ομάδα προσανατολισμού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(Ο.Π.)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που ακολούθησαν στην Γ΄ τάξη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οι υποψήφιοι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μπορούν να επιλέξουν ένα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ή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δύο από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τα τρία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Επιστημονικά Πεδία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(Ε.Π.)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απ’ αυτά που δικαιούνται για την πρόσβασή τους στην Γ΄/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θμια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εκπ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ση</a:t>
            </a:r>
            <a:r>
              <a:rPr lang="el-GR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258888" y="6356350"/>
            <a:ext cx="9756775" cy="365125"/>
          </a:xfrm>
        </p:spPr>
        <p:txBody>
          <a:bodyPr/>
          <a:lstStyle/>
          <a:p>
            <a:pPr>
              <a:defRPr/>
            </a:pPr>
            <a:endParaRPr lang="el-GR" dirty="0"/>
          </a:p>
        </p:txBody>
      </p:sp>
    </p:spTree>
    <p:custDataLst>
      <p:tags r:id="rId1"/>
    </p:custDataLst>
  </p:cSld>
  <p:clrMapOvr>
    <a:masterClrMapping/>
  </p:clrMapOvr>
  <p:transition advTm="182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787400"/>
          </a:xfrm>
        </p:spPr>
        <p:txBody>
          <a:bodyPr/>
          <a:lstStyle/>
          <a:p>
            <a:pPr algn="ctr" eaLnBrk="1" hangingPunct="1"/>
            <a:r>
              <a:rPr lang="el-GR" altLang="el-GR" smtClean="0">
                <a:latin typeface="Arial" charset="0"/>
                <a:cs typeface="Arial" charset="0"/>
              </a:rPr>
              <a:t>Τα  Επιστημονικά Πεδία (Ε.Π.) είναι: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63538" y="1133475"/>
            <a:ext cx="11828462" cy="57245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altLang="el-GR" sz="3600" dirty="0" smtClean="0">
                <a:latin typeface="Arial" charset="0"/>
                <a:cs typeface="Arial" charset="0"/>
              </a:rPr>
              <a:t>1</a:t>
            </a:r>
            <a:r>
              <a:rPr lang="el-GR" altLang="el-GR" sz="3600" baseline="30000" dirty="0" smtClean="0">
                <a:latin typeface="Arial" charset="0"/>
                <a:cs typeface="Arial" charset="0"/>
              </a:rPr>
              <a:t>ο</a:t>
            </a:r>
            <a:r>
              <a:rPr lang="el-GR" altLang="el-GR" sz="3600" dirty="0" smtClean="0">
                <a:latin typeface="Arial" charset="0"/>
                <a:cs typeface="Arial" charset="0"/>
              </a:rPr>
              <a:t>  Ε.Π.(Ανθρωπιστικές, Νομικές </a:t>
            </a:r>
            <a:r>
              <a:rPr lang="en-US" altLang="el-GR" sz="3600" dirty="0" smtClean="0">
                <a:latin typeface="Arial" charset="0"/>
                <a:cs typeface="Arial" charset="0"/>
              </a:rPr>
              <a:t>&amp; </a:t>
            </a:r>
            <a:r>
              <a:rPr lang="el-GR" altLang="el-GR" sz="3600" dirty="0" smtClean="0">
                <a:latin typeface="Arial" charset="0"/>
                <a:cs typeface="Arial" charset="0"/>
              </a:rPr>
              <a:t>Κοινωνικές Σπουδές)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altLang="el-GR" sz="1800" dirty="0" smtClean="0">
                <a:latin typeface="Arial" charset="0"/>
                <a:cs typeface="Arial" charset="0"/>
              </a:rPr>
              <a:t>		(Πρόσβαση από Ο.Π.: ΑΝΘΡΩΠΙΣΤΙΚΩΝ ΣΠΟΥΔΩΝ)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altLang="el-GR" sz="3600" dirty="0" smtClean="0">
                <a:latin typeface="Arial" charset="0"/>
                <a:cs typeface="Arial" charset="0"/>
              </a:rPr>
              <a:t>2</a:t>
            </a:r>
            <a:r>
              <a:rPr lang="el-GR" altLang="el-GR" sz="3600" baseline="30000" dirty="0" smtClean="0">
                <a:latin typeface="Arial" charset="0"/>
                <a:cs typeface="Arial" charset="0"/>
              </a:rPr>
              <a:t>ο</a:t>
            </a:r>
            <a:r>
              <a:rPr lang="el-GR" altLang="el-GR" sz="3600" dirty="0" smtClean="0">
                <a:latin typeface="Arial" charset="0"/>
                <a:cs typeface="Arial" charset="0"/>
              </a:rPr>
              <a:t>  Ε.Π. 	(Τεχνολογικές και Θετικές Σπουδές)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altLang="el-GR" sz="1800" dirty="0" smtClean="0">
                <a:latin typeface="Arial" charset="0"/>
                <a:cs typeface="Arial" charset="0"/>
              </a:rPr>
              <a:t>		(Πρόσβαση από Ο.Π.: ΤΕΧΝΟΛΟΓΙΚΩΝ και ΘΕΤΙΚΩΝ ΣΠΟΥΔΩΝ)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altLang="el-GR" sz="3600" dirty="0" smtClean="0">
                <a:latin typeface="Arial" charset="0"/>
                <a:cs typeface="Arial" charset="0"/>
              </a:rPr>
              <a:t>3</a:t>
            </a:r>
            <a:r>
              <a:rPr lang="el-GR" altLang="el-GR" sz="3600" baseline="30000" dirty="0" smtClean="0">
                <a:latin typeface="Arial" charset="0"/>
                <a:cs typeface="Arial" charset="0"/>
              </a:rPr>
              <a:t>ο</a:t>
            </a:r>
            <a:r>
              <a:rPr lang="el-GR" altLang="el-GR" sz="3600" dirty="0" smtClean="0">
                <a:latin typeface="Arial" charset="0"/>
                <a:cs typeface="Arial" charset="0"/>
              </a:rPr>
              <a:t>  Ε.Π.	(Σπουδές Υγείας και Ζωής)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altLang="el-GR" sz="1800" dirty="0" smtClean="0">
                <a:latin typeface="Arial" charset="0"/>
                <a:cs typeface="Arial" charset="0"/>
              </a:rPr>
              <a:t>	(Πρόσβαση από ΟΛΕΣ τις Ο.Π. αλλά </a:t>
            </a:r>
            <a:r>
              <a:rPr lang="el-GR" altLang="el-G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χωρίς απώλεια μορίων μόνο </a:t>
            </a:r>
            <a:r>
              <a:rPr lang="el-GR" altLang="el-GR" sz="1800" dirty="0" smtClean="0">
                <a:latin typeface="Arial" charset="0"/>
                <a:cs typeface="Arial" charset="0"/>
              </a:rPr>
              <a:t>από των ΘΕΤΙΚΩΝ ΣΠΟΥΔΩΝ)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altLang="el-GR" sz="3600" dirty="0" smtClean="0">
                <a:latin typeface="Arial" charset="0"/>
                <a:cs typeface="Arial" charset="0"/>
              </a:rPr>
              <a:t>4</a:t>
            </a:r>
            <a:r>
              <a:rPr lang="el-GR" altLang="el-GR" sz="3600" baseline="30000" dirty="0" smtClean="0">
                <a:latin typeface="Arial" charset="0"/>
                <a:cs typeface="Arial" charset="0"/>
              </a:rPr>
              <a:t>ο</a:t>
            </a:r>
            <a:r>
              <a:rPr lang="el-GR" altLang="el-GR" sz="3600" dirty="0" smtClean="0">
                <a:latin typeface="Arial" charset="0"/>
                <a:cs typeface="Arial" charset="0"/>
              </a:rPr>
              <a:t>  Ε.Π. 	(Παιδαγωγικές Σπουδές)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altLang="el-GR" sz="1800" dirty="0" smtClean="0">
                <a:latin typeface="Arial" charset="0"/>
                <a:cs typeface="Arial" charset="0"/>
              </a:rPr>
              <a:t>		(Πρόσβαση από ΟΛΕΣ τις Ο.Π.)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altLang="el-GR" sz="3600" dirty="0" smtClean="0">
                <a:latin typeface="Arial" charset="0"/>
                <a:cs typeface="Arial" charset="0"/>
              </a:rPr>
              <a:t>5</a:t>
            </a:r>
            <a:r>
              <a:rPr lang="el-GR" altLang="el-GR" sz="3600" baseline="30000" dirty="0" smtClean="0">
                <a:latin typeface="Arial" charset="0"/>
                <a:cs typeface="Arial" charset="0"/>
              </a:rPr>
              <a:t>ο</a:t>
            </a:r>
            <a:r>
              <a:rPr lang="el-GR" altLang="el-GR" sz="3600" dirty="0" smtClean="0">
                <a:latin typeface="Arial" charset="0"/>
                <a:cs typeface="Arial" charset="0"/>
              </a:rPr>
              <a:t>  Ε.Π.	(Σπουδές Οικονομίας και Πληροφορικής)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altLang="el-GR" sz="1800" dirty="0" smtClean="0">
                <a:latin typeface="Arial" charset="0"/>
                <a:cs typeface="Arial" charset="0"/>
              </a:rPr>
              <a:t>		(Πρόσβαση από Ο.Π.: ΣΠΟΥΔΩΝ ΟΙΚΟΝΟΜΙΑΣ και ΠΛΗΡΟΦΟΡΙΚΗΣ )</a:t>
            </a:r>
          </a:p>
        </p:txBody>
      </p:sp>
      <p:sp>
        <p:nvSpPr>
          <p:cNvPr id="5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258888" y="6356350"/>
            <a:ext cx="9756775" cy="365125"/>
          </a:xfrm>
        </p:spPr>
        <p:txBody>
          <a:bodyPr/>
          <a:lstStyle/>
          <a:p>
            <a:pPr>
              <a:defRPr/>
            </a:pPr>
            <a:endParaRPr lang="el-GR" dirty="0"/>
          </a:p>
        </p:txBody>
      </p:sp>
    </p:spTree>
    <p:custDataLst>
      <p:tags r:id="rId1"/>
    </p:custDataLst>
  </p:cSld>
  <p:clrMapOvr>
    <a:masterClrMapping/>
  </p:clrMapOvr>
  <p:transition advTm="245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8125" y="230188"/>
            <a:ext cx="11715750" cy="13573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000" dirty="0">
                <a:latin typeface="Arial" pitchFamily="34" charset="0"/>
                <a:cs typeface="Arial" pitchFamily="34" charset="0"/>
              </a:rPr>
              <a:t>Διδασκόμενα </a:t>
            </a:r>
            <a:r>
              <a:rPr lang="el-GR" sz="4000" dirty="0" smtClean="0">
                <a:latin typeface="Arial" pitchFamily="34" charset="0"/>
                <a:cs typeface="Arial" pitchFamily="34" charset="0"/>
              </a:rPr>
              <a:t>και εξεταζόμενα Μαθήματα ανά </a:t>
            </a:r>
            <a:r>
              <a:rPr lang="el-GR" sz="4000" b="1" dirty="0" smtClean="0">
                <a:latin typeface="Arial" pitchFamily="34" charset="0"/>
                <a:cs typeface="Arial" pitchFamily="34" charset="0"/>
              </a:rPr>
              <a:t>Ο.Π.</a:t>
            </a:r>
            <a:r>
              <a:rPr lang="el-GR" sz="40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l-GR" sz="4000" dirty="0" smtClean="0">
                <a:latin typeface="Arial" pitchFamily="34" charset="0"/>
                <a:cs typeface="Arial" pitchFamily="34" charset="0"/>
              </a:rPr>
            </a:br>
            <a:r>
              <a:rPr lang="el-GR" sz="2700" dirty="0" smtClean="0">
                <a:latin typeface="Arial" pitchFamily="34" charset="0"/>
                <a:cs typeface="Arial" pitchFamily="34" charset="0"/>
              </a:rPr>
              <a:t> Μαθήματα Κατεύθυνσης με κεφαλαία γράμματα (15 ώρες) </a:t>
            </a:r>
            <a:br>
              <a:rPr lang="el-GR" sz="2700" dirty="0" smtClean="0">
                <a:latin typeface="Arial" pitchFamily="34" charset="0"/>
                <a:cs typeface="Arial" pitchFamily="34" charset="0"/>
              </a:rPr>
            </a:br>
            <a:r>
              <a:rPr lang="el-GR" sz="2700" dirty="0">
                <a:latin typeface="Arial" pitchFamily="34" charset="0"/>
                <a:cs typeface="Arial" pitchFamily="34" charset="0"/>
              </a:rPr>
              <a:t>Μαθήματα </a:t>
            </a:r>
            <a:r>
              <a:rPr lang="el-GR" sz="2700" dirty="0" smtClean="0">
                <a:latin typeface="Arial" pitchFamily="34" charset="0"/>
                <a:cs typeface="Arial" pitchFamily="34" charset="0"/>
              </a:rPr>
              <a:t>Γενικής Παιδείας με πεζά γράμματα </a:t>
            </a:r>
            <a:endParaRPr lang="el-GR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8125" y="1587500"/>
            <a:ext cx="11115675" cy="3992563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ΑΝΘΡΩΠΙΣΤΙΚΩΝ ΣΠΟΥΔΩΝ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Νεοελληνική Γλώσσα</a:t>
            </a:r>
            <a:endParaRPr lang="el-GR" sz="35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500" b="1" dirty="0" smtClean="0">
                <a:solidFill>
                  <a:srgbClr val="C00000"/>
                </a:solidFill>
              </a:rPr>
              <a:t>ΑΡΧΑΙΑ ΕΛΛΗΝΙΚΑ 		</a:t>
            </a:r>
            <a:r>
              <a:rPr lang="el-GR" sz="3500" dirty="0" smtClean="0"/>
              <a:t>5</a:t>
            </a:r>
            <a:endParaRPr lang="el-GR" sz="3500" dirty="0" smtClean="0">
              <a:solidFill>
                <a:srgbClr val="C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500" b="1" dirty="0" smtClean="0">
                <a:solidFill>
                  <a:srgbClr val="C00000"/>
                </a:solidFill>
              </a:rPr>
              <a:t>ΙΣΤΟΡΙΑ				</a:t>
            </a:r>
            <a:r>
              <a:rPr lang="el-GR" sz="3500" dirty="0" smtClean="0"/>
              <a:t>3</a:t>
            </a:r>
            <a:endParaRPr lang="el-GR" sz="3500" dirty="0" smtClean="0">
              <a:solidFill>
                <a:srgbClr val="C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500" dirty="0" smtClean="0"/>
              <a:t>ΛΟΓΟΤΕΧΝΙΑ			2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500" dirty="0" smtClean="0"/>
              <a:t>ΚΟΙΝΩΝΙΟΛΟΓΙΑ			2</a:t>
            </a:r>
            <a:endParaRPr lang="en-US" sz="35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500" dirty="0" smtClean="0"/>
              <a:t>με ΛΑΤΙΝΙΚΑ			3 </a:t>
            </a:r>
            <a:r>
              <a:rPr lang="el-GR" sz="3500" dirty="0"/>
              <a:t>	</a:t>
            </a:r>
            <a:r>
              <a:rPr lang="el-GR" sz="3500" dirty="0" smtClean="0"/>
              <a:t>	(σε σχολές του 1</a:t>
            </a:r>
            <a:r>
              <a:rPr lang="el-GR" sz="3500" baseline="30000" dirty="0" smtClean="0"/>
              <a:t>ου</a:t>
            </a:r>
            <a:r>
              <a:rPr lang="el-GR" sz="3500" dirty="0" smtClean="0"/>
              <a:t> Ε. Π.)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38125" y="5405438"/>
            <a:ext cx="1195387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dirty="0">
                <a:latin typeface="+mn-lt"/>
                <a:cs typeface="+mn-cs"/>
              </a:rPr>
              <a:t>με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Βιολογία</a:t>
            </a:r>
            <a:r>
              <a:rPr lang="el-GR" sz="3200" dirty="0">
                <a:latin typeface="+mn-lt"/>
                <a:cs typeface="+mn-cs"/>
              </a:rPr>
              <a:t> 	Γεν. Παιδ.			(σε σχολές του 3</a:t>
            </a:r>
            <a:r>
              <a:rPr lang="el-GR" sz="3200" baseline="30000" dirty="0">
                <a:latin typeface="+mn-lt"/>
                <a:cs typeface="+mn-cs"/>
              </a:rPr>
              <a:t>ου</a:t>
            </a:r>
            <a:r>
              <a:rPr lang="el-GR" sz="3200" dirty="0">
                <a:latin typeface="+mn-lt"/>
                <a:cs typeface="+mn-cs"/>
              </a:rPr>
              <a:t> Ε. Π</a:t>
            </a:r>
            <a:r>
              <a:rPr lang="el-GR" sz="3200" dirty="0" smtClean="0">
                <a:latin typeface="+mn-lt"/>
                <a:cs typeface="+mn-cs"/>
              </a:rPr>
              <a:t>.)</a:t>
            </a:r>
            <a:r>
              <a:rPr lang="el-GR" sz="3200" dirty="0" smtClean="0">
                <a:solidFill>
                  <a:srgbClr val="C00000"/>
                </a:solidFill>
                <a:latin typeface="+mn-lt"/>
                <a:cs typeface="+mn-cs"/>
              </a:rPr>
              <a:t>Απ</a:t>
            </a:r>
            <a:r>
              <a:rPr lang="el-GR" sz="3200" dirty="0">
                <a:solidFill>
                  <a:srgbClr val="C00000"/>
                </a:solidFill>
                <a:latin typeface="+mn-lt"/>
                <a:cs typeface="+mn-cs"/>
              </a:rPr>
              <a:t>. Μ</a:t>
            </a:r>
            <a:r>
              <a:rPr lang="el-GR" sz="3200" dirty="0" smtClean="0">
                <a:solidFill>
                  <a:srgbClr val="C00000"/>
                </a:solidFill>
                <a:latin typeface="+mn-lt"/>
                <a:cs typeface="+mn-cs"/>
              </a:rPr>
              <a:t>.*</a:t>
            </a:r>
            <a:endParaRPr lang="el-GR" sz="3200" dirty="0">
              <a:solidFill>
                <a:srgbClr val="C00000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dirty="0">
                <a:latin typeface="+mn-lt"/>
                <a:cs typeface="+mn-cs"/>
              </a:rPr>
              <a:t>με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Μαθηματικά</a:t>
            </a:r>
            <a:r>
              <a:rPr lang="el-GR" sz="3200" dirty="0">
                <a:latin typeface="+mn-lt"/>
                <a:cs typeface="+mn-cs"/>
              </a:rPr>
              <a:t> Γεν. Παιδ.			(σε σχολές του 4</a:t>
            </a:r>
            <a:r>
              <a:rPr lang="el-GR" sz="3200" baseline="30000" dirty="0">
                <a:latin typeface="+mn-lt"/>
                <a:cs typeface="+mn-cs"/>
              </a:rPr>
              <a:t>ου</a:t>
            </a:r>
            <a:r>
              <a:rPr lang="el-GR" sz="3200" dirty="0">
                <a:latin typeface="+mn-lt"/>
                <a:cs typeface="+mn-cs"/>
              </a:rPr>
              <a:t> Ε. Π.)</a:t>
            </a:r>
          </a:p>
        </p:txBody>
      </p:sp>
      <p:sp>
        <p:nvSpPr>
          <p:cNvPr id="7" name="Δεξιό βέλος 6"/>
          <p:cNvSpPr/>
          <p:nvPr/>
        </p:nvSpPr>
        <p:spPr>
          <a:xfrm>
            <a:off x="5465763" y="4926013"/>
            <a:ext cx="749300" cy="350837"/>
          </a:xfrm>
          <a:prstGeom prst="rightArrow">
            <a:avLst/>
          </a:prstGeom>
          <a:solidFill>
            <a:srgbClr val="7030A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8" name="Δεξιό βέλος 7"/>
          <p:cNvSpPr/>
          <p:nvPr/>
        </p:nvSpPr>
        <p:spPr>
          <a:xfrm>
            <a:off x="5478463" y="5564188"/>
            <a:ext cx="749300" cy="350837"/>
          </a:xfrm>
          <a:prstGeom prst="rightArrow">
            <a:avLst/>
          </a:prstGeom>
          <a:solidFill>
            <a:srgbClr val="7030A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" name="Δεξιό βέλος 8"/>
          <p:cNvSpPr/>
          <p:nvPr/>
        </p:nvSpPr>
        <p:spPr>
          <a:xfrm>
            <a:off x="5478463" y="6043613"/>
            <a:ext cx="749300" cy="350837"/>
          </a:xfrm>
          <a:prstGeom prst="rightArrow">
            <a:avLst/>
          </a:prstGeom>
          <a:solidFill>
            <a:srgbClr val="7030A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" name="Δεξιό βέλος 7"/>
          <p:cNvSpPr/>
          <p:nvPr/>
        </p:nvSpPr>
        <p:spPr>
          <a:xfrm rot="5400000">
            <a:off x="10953750" y="4394200"/>
            <a:ext cx="749300" cy="889000"/>
          </a:xfrm>
          <a:prstGeom prst="rightArrow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245825" y="6531430"/>
            <a:ext cx="9756775" cy="255361"/>
          </a:xfrm>
        </p:spPr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rgbClr val="C00000"/>
                </a:solidFill>
              </a:rPr>
              <a:t>*. </a:t>
            </a:r>
            <a:r>
              <a:rPr lang="el-GR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απώλεια μορίων!</a:t>
            </a:r>
            <a:r>
              <a:rPr lang="el-GR" sz="1400" dirty="0" smtClean="0">
                <a:solidFill>
                  <a:srgbClr val="C00000"/>
                </a:solidFill>
              </a:rPr>
              <a:t>   </a:t>
            </a:r>
            <a:endParaRPr lang="el-GR" sz="1400" dirty="0"/>
          </a:p>
        </p:txBody>
      </p:sp>
    </p:spTree>
    <p:custDataLst>
      <p:tags r:id="rId1"/>
    </p:custDataLst>
  </p:cSld>
  <p:clrMapOvr>
    <a:masterClrMapping/>
  </p:clrMapOvr>
  <p:transition advTm="269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|2.7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|4.2|4.4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5|7.9|4.7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4.6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5.6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7|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8.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904</Words>
  <Application>Microsoft Office PowerPoint</Application>
  <PresentationFormat>Custom</PresentationFormat>
  <Paragraphs>374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Θέμα του Office</vt:lpstr>
      <vt:lpstr> Δομή του Νέου Γενικού Λυκείου</vt:lpstr>
      <vt:lpstr>Slide 2</vt:lpstr>
      <vt:lpstr>Slide 3</vt:lpstr>
      <vt:lpstr>Slide 4</vt:lpstr>
      <vt:lpstr>Τα διδασκόμενα Μαθήματα στην Γ΄ ΓΕΛ από το 2015 - 16 είναι:</vt:lpstr>
      <vt:lpstr>Μαθήματα Γενικής Παιδείας:</vt:lpstr>
      <vt:lpstr>Οι Ομάδες Προσανατολισμού (Ο.Π.)  στην Γ΄ ΓΕΛ είναι:</vt:lpstr>
      <vt:lpstr>Τα  Επιστημονικά Πεδία (Ε.Π.) είναι:</vt:lpstr>
      <vt:lpstr>Διδασκόμενα και εξεταζόμενα Μαθήματα ανά Ο.Π.   Μαθήματα Κατεύθυνσης με κεφαλαία γράμματα (15 ώρες)  Μαθήματα Γενικής Παιδείας με πεζά γράμματα </vt:lpstr>
      <vt:lpstr>Διδασκόμενα και εξεταζόμενα Μαθήματα ανά Ο.Π.   Μαθήματα Κατεύθυνσης με κεφαλαία γράμματα (15 ώρες)  Μαθήματα Γενικής Παιδείας με πεζά γράμματα </vt:lpstr>
      <vt:lpstr>Διδασκόμενα και εξεταζόμενα Μαθήματα ανά Ο.Π.   Μαθήματα Κατεύθυνσης με κεφαλαία γράμματα (15 ώρες)  Μαθήματα Γενικής Παιδείας με πεζά γράμματα </vt:lpstr>
      <vt:lpstr>Slide 12</vt:lpstr>
      <vt:lpstr>Οι υποψήφιοι για τις σχολές τις Γ΄/θμιας Εκπ/σης Εξετάζονται :</vt:lpstr>
      <vt:lpstr>Εξεταζόμενα μαθήματα για Πρόσβαση σε σχολές του 1ου Ε.Π.</vt:lpstr>
      <vt:lpstr>Εξεταζόμενα μαθήματα για Πρόσβαση σε σχολές του 2ου Ε.Π.</vt:lpstr>
      <vt:lpstr>Εξεταζόμενα μαθήματα για Πρόσβαση σε σχολές του 3ου Ε.Π.</vt:lpstr>
      <vt:lpstr>Εξεταζόμενα μαθήματα για Πρόσβαση σε σχολές του 4ου Ε.Π.</vt:lpstr>
      <vt:lpstr>Εξεταζόμενα μαθήματα για Πρόσβαση σε σχολές του 5ου Ε.Π.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Πέτρος Αρμάος</dc:creator>
  <cp:lastModifiedBy>admin</cp:lastModifiedBy>
  <cp:revision>82</cp:revision>
  <dcterms:created xsi:type="dcterms:W3CDTF">2015-04-28T13:34:04Z</dcterms:created>
  <dcterms:modified xsi:type="dcterms:W3CDTF">2015-10-23T08:20:58Z</dcterms:modified>
</cp:coreProperties>
</file>